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8" r:id="rId1"/>
  </p:sldMasterIdLst>
  <p:notesMasterIdLst>
    <p:notesMasterId r:id="rId34"/>
  </p:notesMasterIdLst>
  <p:handoutMasterIdLst>
    <p:handoutMasterId r:id="rId35"/>
  </p:handoutMasterIdLst>
  <p:sldIdLst>
    <p:sldId id="604" r:id="rId2"/>
    <p:sldId id="260" r:id="rId3"/>
    <p:sldId id="606" r:id="rId4"/>
    <p:sldId id="611" r:id="rId5"/>
    <p:sldId id="612" r:id="rId6"/>
    <p:sldId id="613" r:id="rId7"/>
    <p:sldId id="614" r:id="rId8"/>
    <p:sldId id="615" r:id="rId9"/>
    <p:sldId id="607" r:id="rId10"/>
    <p:sldId id="616" r:id="rId11"/>
    <p:sldId id="617" r:id="rId12"/>
    <p:sldId id="618" r:id="rId13"/>
    <p:sldId id="619" r:id="rId14"/>
    <p:sldId id="620" r:id="rId15"/>
    <p:sldId id="621" r:id="rId16"/>
    <p:sldId id="689" r:id="rId17"/>
    <p:sldId id="690" r:id="rId18"/>
    <p:sldId id="691" r:id="rId19"/>
    <p:sldId id="692" r:id="rId20"/>
    <p:sldId id="625" r:id="rId21"/>
    <p:sldId id="626" r:id="rId22"/>
    <p:sldId id="627" r:id="rId23"/>
    <p:sldId id="628" r:id="rId24"/>
    <p:sldId id="629" r:id="rId25"/>
    <p:sldId id="630" r:id="rId26"/>
    <p:sldId id="631" r:id="rId27"/>
    <p:sldId id="632" r:id="rId28"/>
    <p:sldId id="610" r:id="rId29"/>
    <p:sldId id="608" r:id="rId30"/>
    <p:sldId id="609" r:id="rId31"/>
    <p:sldId id="633" r:id="rId32"/>
    <p:sldId id="60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BC642"/>
    <a:srgbClr val="CD1041"/>
    <a:srgbClr val="FB8D0B"/>
    <a:srgbClr val="64784E"/>
    <a:srgbClr val="39B9EA"/>
    <a:srgbClr val="A5AD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2844" autoAdjust="0"/>
  </p:normalViewPr>
  <p:slideViewPr>
    <p:cSldViewPr snapToGrid="0">
      <p:cViewPr varScale="1">
        <p:scale>
          <a:sx n="67" d="100"/>
          <a:sy n="67" d="100"/>
        </p:scale>
        <p:origin x="1176" y="67"/>
      </p:cViewPr>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7D7F77-0278-4AFB-8016-37FADF00682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F7FB8BF-887A-42E3-B60A-4C1B5BC8D55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0E7387-B58F-438E-AAF6-8A772AA8C489}" type="datetimeFigureOut">
              <a:rPr lang="en-US" smtClean="0"/>
              <a:t>4/27/2023</a:t>
            </a:fld>
            <a:endParaRPr lang="en-US" dirty="0"/>
          </a:p>
        </p:txBody>
      </p:sp>
      <p:sp>
        <p:nvSpPr>
          <p:cNvPr id="4" name="Footer Placeholder 3">
            <a:extLst>
              <a:ext uri="{FF2B5EF4-FFF2-40B4-BE49-F238E27FC236}">
                <a16:creationId xmlns:a16="http://schemas.microsoft.com/office/drawing/2014/main" id="{4C35179F-B51C-4BC8-805D-C3960CE103F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163F82A-025E-4A15-AD8C-E36EFB20D77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C569C3-C086-40AA-B377-708E8DB7F52A}" type="slidenum">
              <a:rPr lang="en-US" smtClean="0"/>
              <a:t>‹#›</a:t>
            </a:fld>
            <a:endParaRPr lang="en-US" dirty="0"/>
          </a:p>
        </p:txBody>
      </p:sp>
    </p:spTree>
    <p:extLst>
      <p:ext uri="{BB962C8B-B14F-4D97-AF65-F5344CB8AC3E}">
        <p14:creationId xmlns:p14="http://schemas.microsoft.com/office/powerpoint/2010/main" val="173184387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2939C1-CB27-4A64-957E-4C0F2F4C3016}" type="datetimeFigureOut">
              <a:rPr lang="en-US" smtClean="0"/>
              <a:t>4/27/2023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EF52A4-C29C-42AF-AFCB-934C0E59FE0B}" type="slidenum">
              <a:rPr lang="en-US" smtClean="0"/>
              <a:t>‹#›</a:t>
            </a:fld>
            <a:endParaRPr lang="en-US" dirty="0"/>
          </a:p>
        </p:txBody>
      </p:sp>
    </p:spTree>
    <p:extLst>
      <p:ext uri="{BB962C8B-B14F-4D97-AF65-F5344CB8AC3E}">
        <p14:creationId xmlns:p14="http://schemas.microsoft.com/office/powerpoint/2010/main" val="168582781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bcsp.org/Resources/Academic-Database1"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Tree>
    <p:extLst>
      <p:ext uri="{BB962C8B-B14F-4D97-AF65-F5344CB8AC3E}">
        <p14:creationId xmlns:p14="http://schemas.microsoft.com/office/powerpoint/2010/main" val="2635976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BCSP certifications are different, but the process of achieving and maintaining them is the same. This graphic offers a quick overview of the process. A greater explanation can be found in the Complete Guide (https://online.fliphtml5.com/pbcyp/ijfs)</a:t>
            </a:r>
          </a:p>
          <a:p>
            <a:endParaRPr lang="en-US" dirty="0"/>
          </a:p>
        </p:txBody>
      </p:sp>
    </p:spTree>
    <p:extLst>
      <p:ext uri="{BB962C8B-B14F-4D97-AF65-F5344CB8AC3E}">
        <p14:creationId xmlns:p14="http://schemas.microsoft.com/office/powerpoint/2010/main" val="2187757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Applying online is easy! </a:t>
            </a:r>
          </a:p>
          <a:p>
            <a:pPr marL="171450" indent="-171450">
              <a:buFont typeface="Arial" panose="020B0604020202020204" pitchFamily="34" charset="0"/>
              <a:buChar char="•"/>
            </a:pPr>
            <a:r>
              <a:rPr lang="en-US" dirty="0"/>
              <a:t>Begin by creating a profile through </a:t>
            </a:r>
            <a:r>
              <a:rPr lang="en-US" b="1" i="1" dirty="0"/>
              <a:t>My Profile </a:t>
            </a:r>
            <a:r>
              <a:rPr lang="en-US" dirty="0"/>
              <a:t>at BCSP.ORG.</a:t>
            </a:r>
          </a:p>
          <a:p>
            <a:pPr marL="171450" indent="-171450">
              <a:buFont typeface="Arial" panose="020B0604020202020204" pitchFamily="34" charset="0"/>
              <a:buChar char="•"/>
            </a:pPr>
            <a:r>
              <a:rPr lang="en-US" dirty="0"/>
              <a:t>Once created, select the credential application you are interested in and follow the online instructions. </a:t>
            </a:r>
          </a:p>
          <a:p>
            <a:pPr marL="171450" indent="-171450">
              <a:buFont typeface="Arial" panose="020B0604020202020204" pitchFamily="34" charset="0"/>
              <a:buChar char="•"/>
            </a:pPr>
            <a:r>
              <a:rPr lang="en-US" dirty="0"/>
              <a:t>Candidates apply only once but must follow all policies and stay within their eligibility time limit.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We’ll cover the requirements for each certification in the following slides.</a:t>
            </a:r>
          </a:p>
        </p:txBody>
      </p:sp>
    </p:spTree>
    <p:extLst>
      <p:ext uri="{BB962C8B-B14F-4D97-AF65-F5344CB8AC3E}">
        <p14:creationId xmlns:p14="http://schemas.microsoft.com/office/powerpoint/2010/main" val="1634900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BCSP certifications require different levels of education and/or training. For example, the CSP requires a bachelor’s degree in any field from an accredited university (or U.S. equivalent), whereas the CIT requires at least 135 hours of developing or delivering teaching or training in any SH&amp;E specialty. </a:t>
            </a:r>
          </a:p>
          <a:p>
            <a:endParaRPr lang="en-US" dirty="0"/>
          </a:p>
          <a:p>
            <a:r>
              <a:rPr lang="en-US" dirty="0"/>
              <a:t>All BCSP certifications require some safety-related experience and/or training. </a:t>
            </a:r>
          </a:p>
          <a:p>
            <a:endParaRPr lang="en-US" dirty="0"/>
          </a:p>
          <a:p>
            <a:endParaRPr lang="en-US" dirty="0"/>
          </a:p>
        </p:txBody>
      </p:sp>
    </p:spTree>
    <p:extLst>
      <p:ext uri="{BB962C8B-B14F-4D97-AF65-F5344CB8AC3E}">
        <p14:creationId xmlns:p14="http://schemas.microsoft.com/office/powerpoint/2010/main" val="1428731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200" b="1" dirty="0">
                <a:latin typeface="+mn-lt"/>
                <a:cs typeface="Arial" panose="020B0604020202020204" pitchFamily="34" charset="0"/>
              </a:rPr>
              <a:t>*Degree Programs and School must be accredited. An accredited school is one that is recognized by the U.S. Department of Education or the Council of Higher Education Accreditation (CHEA).</a:t>
            </a:r>
            <a:endParaRPr lang="en-US" sz="1200" b="1" dirty="0">
              <a:solidFill>
                <a:schemeClr val="bg1">
                  <a:lumMod val="65000"/>
                </a:schemeClr>
              </a:solidFill>
              <a:latin typeface="+mn-lt"/>
              <a:cs typeface="Arial" panose="020B0604020202020204" pitchFamily="34" charset="0"/>
            </a:endParaRPr>
          </a:p>
          <a:p>
            <a:endParaRPr lang="en-US" sz="1200" dirty="0">
              <a:latin typeface="+mn-lt"/>
            </a:endParaRPr>
          </a:p>
          <a:p>
            <a:pPr defTabSz="931774">
              <a:defRPr/>
            </a:pPr>
            <a:r>
              <a:rPr lang="en-US" sz="1200" b="1" dirty="0">
                <a:latin typeface="+mn-lt"/>
                <a:cs typeface="Arial" panose="020B0604020202020204" pitchFamily="34" charset="0"/>
              </a:rPr>
              <a:t>*</a:t>
            </a:r>
            <a:r>
              <a:rPr lang="en-US" sz="1200" kern="1200" dirty="0">
                <a:solidFill>
                  <a:schemeClr val="tx1"/>
                </a:solidFill>
                <a:effectLst/>
                <a:latin typeface="+mn-lt"/>
                <a:ea typeface="+mn-ea"/>
                <a:cs typeface="+mn-cs"/>
              </a:rPr>
              <a:t>Degrees from colleges and universities outside the United States will be evaluated for US equivalency. This documentation will be requested in the Education section of the CSP application.  </a:t>
            </a:r>
            <a:endParaRPr lang="en-US" sz="1200" dirty="0">
              <a:latin typeface="+mn-lt"/>
            </a:endParaRPr>
          </a:p>
        </p:txBody>
      </p:sp>
    </p:spTree>
    <p:extLst>
      <p:ext uri="{BB962C8B-B14F-4D97-AF65-F5344CB8AC3E}">
        <p14:creationId xmlns:p14="http://schemas.microsoft.com/office/powerpoint/2010/main" val="1273478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AKA: Qualifying Credentials. These are the credentials/diplomas that meet the CSP requirement of needing a BCSP qualified credential (i.e., if you have one of these you only then need the 4 years of experience and a bachelor’s degree). </a:t>
            </a:r>
          </a:p>
          <a:p>
            <a:endParaRPr lang="en-US" b="0" dirty="0"/>
          </a:p>
          <a:p>
            <a:pPr defTabSz="915202">
              <a:defRPr/>
            </a:pPr>
            <a:r>
              <a:rPr lang="en-US" b="0" dirty="0"/>
              <a:t>Note: International candidates using an approved credential for waiving the ASP certification must meet all of the following requirements when applying for the CSP certification- including the minimum education (degree) requirement!</a:t>
            </a:r>
          </a:p>
          <a:p>
            <a:pPr marL="171601" indent="-171601" defTabSz="915202">
              <a:buFontTx/>
              <a:buChar char="-"/>
              <a:defRPr/>
            </a:pPr>
            <a:r>
              <a:rPr lang="en-US" b="0" dirty="0"/>
              <a:t>The ASP waiver does NOT take place of holding a university degree.</a:t>
            </a:r>
          </a:p>
        </p:txBody>
      </p:sp>
    </p:spTree>
    <p:extLst>
      <p:ext uri="{BB962C8B-B14F-4D97-AF65-F5344CB8AC3E}">
        <p14:creationId xmlns:p14="http://schemas.microsoft.com/office/powerpoint/2010/main" val="12114395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200" b="1" dirty="0">
                <a:latin typeface="+mn-lt"/>
                <a:cs typeface="Arial" panose="020B0604020202020204" pitchFamily="34" charset="0"/>
              </a:rPr>
              <a:t>*Degree Programs and School must be accredited. An accredited school is one that is recognized by the U.S. Department of Education or the Council of Higher Education Accreditation (CHEA).</a:t>
            </a:r>
            <a:endParaRPr lang="en-US" sz="1200" b="1" dirty="0">
              <a:solidFill>
                <a:schemeClr val="bg1">
                  <a:lumMod val="65000"/>
                </a:schemeClr>
              </a:solidFill>
              <a:latin typeface="+mn-lt"/>
              <a:cs typeface="Arial" panose="020B0604020202020204" pitchFamily="34" charset="0"/>
            </a:endParaRPr>
          </a:p>
          <a:p>
            <a:endParaRPr lang="en-US" sz="1200" dirty="0">
              <a:latin typeface="+mn-lt"/>
            </a:endParaRPr>
          </a:p>
          <a:p>
            <a:pPr defTabSz="931774">
              <a:defRPr/>
            </a:pPr>
            <a:r>
              <a:rPr lang="en-US" sz="1200" b="1" dirty="0">
                <a:latin typeface="+mn-lt"/>
                <a:cs typeface="Arial" panose="020B0604020202020204" pitchFamily="34" charset="0"/>
              </a:rPr>
              <a:t>*</a:t>
            </a:r>
            <a:r>
              <a:rPr lang="en-US" sz="1200" kern="1200" dirty="0">
                <a:solidFill>
                  <a:schemeClr val="tx1"/>
                </a:solidFill>
                <a:effectLst/>
                <a:latin typeface="+mn-lt"/>
                <a:ea typeface="+mn-ea"/>
                <a:cs typeface="+mn-cs"/>
              </a:rPr>
              <a:t>Degrees from colleges and universities outside the United States will be evaluated for US equivalency. This documentation will be requested in the Education section of the ASP application.</a:t>
            </a:r>
            <a:endParaRPr lang="en-US" sz="1200" dirty="0">
              <a:latin typeface="+mn-lt"/>
            </a:endParaRPr>
          </a:p>
        </p:txBody>
      </p:sp>
    </p:spTree>
    <p:extLst>
      <p:ext uri="{BB962C8B-B14F-4D97-AF65-F5344CB8AC3E}">
        <p14:creationId xmlns:p14="http://schemas.microsoft.com/office/powerpoint/2010/main" val="268293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 Designation, NOT a certification</a:t>
            </a:r>
          </a:p>
          <a:p>
            <a:pPr marL="171450" indent="-171450">
              <a:buFontTx/>
              <a:buChar char="-"/>
            </a:pPr>
            <a:r>
              <a:rPr lang="en-US" dirty="0"/>
              <a:t>Unlike a certification, a designation: </a:t>
            </a:r>
          </a:p>
          <a:p>
            <a:pPr marL="628650" lvl="1" indent="-171450">
              <a:buFontTx/>
              <a:buChar char="-"/>
            </a:pPr>
            <a:r>
              <a:rPr lang="en-US" dirty="0"/>
              <a:t>Does not require recertification (i.e., continuing education), and </a:t>
            </a:r>
          </a:p>
          <a:p>
            <a:pPr marL="628650" lvl="1" indent="-171450">
              <a:buFontTx/>
              <a:buChar char="-"/>
            </a:pPr>
            <a:r>
              <a:rPr lang="en-US" dirty="0"/>
              <a:t>It is temporary: it is a stepping-stone to the CSP.  </a:t>
            </a:r>
          </a:p>
          <a:p>
            <a:pPr marL="628650" lvl="1" indent="-171450">
              <a:buFontTx/>
              <a:buChar cha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Scholarship: every year, the BCSP Foundation awards a $5,000 scholarship to one student enrolled full-time in an ABET accredited QAP. </a:t>
            </a:r>
          </a:p>
          <a:p>
            <a:br>
              <a:rPr lang="en-US" b="0" dirty="0"/>
            </a:br>
            <a:r>
              <a:rPr lang="en-US" dirty="0"/>
              <a:t>About QAPs: </a:t>
            </a:r>
          </a:p>
          <a:p>
            <a:pPr marL="342900" indent="-342900">
              <a:buFont typeface="Arial" panose="020B0604020202020204" pitchFamily="34" charset="0"/>
              <a:buChar char="•"/>
            </a:pPr>
            <a:r>
              <a:rPr lang="en-US" sz="1200" dirty="0"/>
              <a:t>Curriculum mapping to ASP blueprint</a:t>
            </a:r>
          </a:p>
          <a:p>
            <a:pPr marL="342900" indent="-342900">
              <a:buFont typeface="Arial" panose="020B0604020202020204" pitchFamily="34" charset="0"/>
              <a:buChar char="•"/>
            </a:pPr>
            <a:r>
              <a:rPr lang="en-US" sz="1200" dirty="0"/>
              <a:t>QAP graduates qualify for the Graduate Safety Practitioner (GSP) designation</a:t>
            </a:r>
            <a:endParaRPr lang="en-US" dirty="0"/>
          </a:p>
          <a:p>
            <a:endParaRPr lang="en-US" dirty="0"/>
          </a:p>
          <a:p>
            <a:r>
              <a:rPr lang="en-US" dirty="0"/>
              <a:t>See next slide for more information on QAPs</a:t>
            </a:r>
          </a:p>
          <a:p>
            <a:endParaRPr lang="en-US" dirty="0"/>
          </a:p>
          <a:p>
            <a:r>
              <a:rPr lang="en-US" dirty="0"/>
              <a:t>Time limits: </a:t>
            </a:r>
          </a:p>
          <a:p>
            <a:pPr marL="171450" indent="-171450" fontAlgn="base">
              <a:buFontTx/>
              <a:buChar char="-"/>
            </a:pPr>
            <a:r>
              <a:rPr lang="en-US" sz="1200" b="0" i="0" kern="1200" dirty="0">
                <a:solidFill>
                  <a:schemeClr val="tx1"/>
                </a:solidFill>
                <a:effectLst/>
                <a:latin typeface="+mn-lt"/>
                <a:ea typeface="+mn-ea"/>
                <a:cs typeface="+mn-cs"/>
              </a:rPr>
              <a:t>Students graduating from a QAP must apply for the GSP within the program’s “Applicable Dates” as noted on the </a:t>
            </a:r>
            <a:r>
              <a:rPr lang="en-US" sz="1200" b="1" i="0" u="sng" kern="1200" dirty="0">
                <a:solidFill>
                  <a:schemeClr val="tx1"/>
                </a:solidFill>
                <a:effectLst/>
                <a:latin typeface="+mn-lt"/>
                <a:ea typeface="+mn-ea"/>
                <a:cs typeface="+mn-cs"/>
              </a:rPr>
              <a:t>QAP List</a:t>
            </a:r>
            <a:r>
              <a:rPr lang="en-US" sz="1200" b="0" i="0" u="none" kern="1200" dirty="0">
                <a:solidFill>
                  <a:schemeClr val="tx1"/>
                </a:solidFill>
                <a:effectLst/>
                <a:latin typeface="+mn-lt"/>
                <a:ea typeface="+mn-ea"/>
                <a:cs typeface="+mn-cs"/>
              </a:rPr>
              <a:t> (found at https://www.bcsp.org/GSP). Typically a graduate must apply within one (1) year of graduation.</a:t>
            </a:r>
          </a:p>
          <a:p>
            <a:pPr marL="171450" indent="-171450" fontAlgn="base">
              <a:buFontTx/>
              <a:buChar char="-"/>
            </a:pPr>
            <a:r>
              <a:rPr lang="en-US" sz="1200" b="0" i="0" u="none" kern="1200" dirty="0">
                <a:solidFill>
                  <a:schemeClr val="tx1"/>
                </a:solidFill>
                <a:effectLst/>
                <a:latin typeface="+mn-lt"/>
                <a:ea typeface="+mn-ea"/>
                <a:cs typeface="+mn-cs"/>
              </a:rPr>
              <a:t>GSPs must have four (4) years of safety experience before applying for the CSP.</a:t>
            </a: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t>GSPs must sit for and pass the Certified Safety Professional (CSP) examination within six (6) years of the date the GSP is awarded</a:t>
            </a:r>
            <a:endParaRPr lang="en-US" dirty="0"/>
          </a:p>
          <a:p>
            <a:endParaRPr lang="en-US" dirty="0"/>
          </a:p>
        </p:txBody>
      </p:sp>
    </p:spTree>
    <p:extLst>
      <p:ext uri="{BB962C8B-B14F-4D97-AF65-F5344CB8AC3E}">
        <p14:creationId xmlns:p14="http://schemas.microsoft.com/office/powerpoint/2010/main" val="3805075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 QAP is an academic degree program in safety, health and/or environmental practices meeting BCSP standards for participation and whose curriculum has been reviewed as showing a substantial match with the Associate Safety Professional (ASP).</a:t>
            </a:r>
          </a:p>
          <a:p>
            <a:pPr defTabSz="931774">
              <a:defRPr/>
            </a:pPr>
            <a:endParaRPr lang="en-US" dirty="0"/>
          </a:p>
          <a:p>
            <a:pPr defTabSz="931774">
              <a:defRPr/>
            </a:pPr>
            <a:endParaRPr lang="en-US" dirty="0"/>
          </a:p>
          <a:p>
            <a:pPr defTabSz="931774">
              <a:defRPr/>
            </a:pPr>
            <a:r>
              <a:rPr lang="en-US" dirty="0"/>
              <a:t>Our list of current QAPs updates quarterly, as we regularly receive review request from prospective programs, so check our website often for updates! </a:t>
            </a:r>
          </a:p>
          <a:p>
            <a:endParaRPr lang="en-US" dirty="0"/>
          </a:p>
          <a:p>
            <a:r>
              <a:rPr lang="en-US" dirty="0"/>
              <a:t>Benefits of being a QAP</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Being a GSP QAP distinguishes your SH&amp;E program from other programs, recognizing graduates' accomplishments with a path to professional certification.</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BCSP gives special recognition to QAPs in our </a:t>
            </a:r>
            <a:r>
              <a:rPr lang="en-US" sz="1200" b="0" i="0" kern="1200" dirty="0">
                <a:solidFill>
                  <a:schemeClr val="tx1"/>
                </a:solidFill>
                <a:effectLst/>
                <a:latin typeface="+mn-lt"/>
                <a:ea typeface="+mn-ea"/>
                <a:cs typeface="+mn-cs"/>
                <a:hlinkClick r:id="rId3"/>
              </a:rPr>
              <a:t>Academic Database</a:t>
            </a:r>
            <a:r>
              <a:rPr lang="en-US" sz="1200" b="0" i="0" kern="1200" dirty="0">
                <a:solidFill>
                  <a:schemeClr val="tx1"/>
                </a:solidFill>
                <a:effectLst/>
                <a:latin typeface="+mn-lt"/>
                <a:ea typeface="+mn-ea"/>
                <a:cs typeface="+mn-cs"/>
              </a:rPr>
              <a:t>.</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University faculty teaching SH&amp;E courses may qualify for a free ASP and CSP application and free exams.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QAPs are eligible for a grant of up to $10,000 toward full accreditation or reaccreditation by the Accreditation Board for Engineering and Technology (ABET)</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The BCSP Foundation provides ABET/AABI accredited QAPs with $5,000 scholarships for their students.</a:t>
            </a:r>
          </a:p>
        </p:txBody>
      </p:sp>
    </p:spTree>
    <p:extLst>
      <p:ext uri="{BB962C8B-B14F-4D97-AF65-F5344CB8AC3E}">
        <p14:creationId xmlns:p14="http://schemas.microsoft.com/office/powerpoint/2010/main" val="1693406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dirty="0"/>
              <a:t>It is a Designation, NOT a certification</a:t>
            </a:r>
          </a:p>
          <a:p>
            <a:pPr marL="171450" indent="-171450" algn="l">
              <a:buFontTx/>
              <a:buChar char="-"/>
            </a:pPr>
            <a:r>
              <a:rPr lang="en-US" b="0" dirty="0"/>
              <a:t>Unlike a certification, a designation: </a:t>
            </a:r>
          </a:p>
          <a:p>
            <a:pPr marL="628650" lvl="1" indent="-171450" algn="l">
              <a:buFontTx/>
              <a:buChar char="-"/>
            </a:pPr>
            <a:r>
              <a:rPr lang="en-US" b="0" dirty="0"/>
              <a:t>Does not require recertification (i.e. continuing education), and </a:t>
            </a:r>
          </a:p>
          <a:p>
            <a:pPr marL="628650" lvl="1" indent="-171450" algn="l">
              <a:buFontTx/>
              <a:buChar char="-"/>
            </a:pPr>
            <a:r>
              <a:rPr lang="en-US" b="0" dirty="0"/>
              <a:t>It is temporary: it is a stepping stone to the CSP.  </a:t>
            </a:r>
          </a:p>
          <a:p>
            <a:pPr algn="l"/>
            <a:endParaRPr lang="en-US" b="0" dirty="0"/>
          </a:p>
          <a:p>
            <a:pPr fontAlgn="base"/>
            <a:r>
              <a:rPr lang="en-US" sz="1200" b="0" i="0" kern="1200" dirty="0">
                <a:solidFill>
                  <a:schemeClr val="tx1"/>
                </a:solidFill>
                <a:effectLst/>
                <a:latin typeface="+mn-lt"/>
                <a:ea typeface="+mn-ea"/>
                <a:cs typeface="+mn-cs"/>
              </a:rPr>
              <a:t>Individuals from a QEP must apply for the TSP within the program’s “Applicable Dates” as listed on the QEP list, typically one (1) year from graduation. Click the "My Profile" button at BCSP.ORG and create a profile to begin.</a:t>
            </a:r>
          </a:p>
          <a:p>
            <a:pPr fontAlgn="base"/>
            <a:endParaRPr lang="en-US" sz="1200" b="0" i="0" kern="1200" dirty="0">
              <a:solidFill>
                <a:schemeClr val="tx1"/>
              </a:solidFill>
              <a:effectLst/>
              <a:latin typeface="+mn-lt"/>
              <a:ea typeface="+mn-ea"/>
              <a:cs typeface="+mn-cs"/>
            </a:endParaRPr>
          </a:p>
          <a:p>
            <a:pPr algn="l" fontAlgn="base"/>
            <a:r>
              <a:rPr lang="en-US" sz="1200" b="0" i="0" kern="1200" dirty="0">
                <a:solidFill>
                  <a:schemeClr val="tx1"/>
                </a:solidFill>
                <a:effectLst/>
                <a:latin typeface="+mn-lt"/>
                <a:ea typeface="+mn-ea"/>
                <a:cs typeface="+mn-cs"/>
              </a:rPr>
              <a:t>TSP Time Limit</a:t>
            </a:r>
          </a:p>
          <a:p>
            <a:pPr algn="l" fontAlgn="base"/>
            <a:r>
              <a:rPr lang="en-US" sz="1200" b="0" i="0" kern="1200" dirty="0">
                <a:solidFill>
                  <a:schemeClr val="tx1"/>
                </a:solidFill>
                <a:effectLst/>
                <a:latin typeface="+mn-lt"/>
                <a:ea typeface="+mn-ea"/>
                <a:cs typeface="+mn-cs"/>
              </a:rPr>
              <a:t>TSPs must apply for and pass the Certified Safety Professional (CSP) examination within six (6) years of the date the TSP is awarded.</a:t>
            </a:r>
          </a:p>
        </p:txBody>
      </p:sp>
    </p:spTree>
    <p:extLst>
      <p:ext uri="{BB962C8B-B14F-4D97-AF65-F5344CB8AC3E}">
        <p14:creationId xmlns:p14="http://schemas.microsoft.com/office/powerpoint/2010/main" val="3254877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What are the benefits of becoming a QEP?</a:t>
            </a:r>
          </a:p>
          <a:p>
            <a:pPr fontAlgn="base"/>
            <a:r>
              <a:rPr lang="en-US" sz="1200" b="0" i="0" kern="1200" dirty="0">
                <a:solidFill>
                  <a:schemeClr val="tx1"/>
                </a:solidFill>
                <a:effectLst/>
                <a:latin typeface="+mn-lt"/>
                <a:ea typeface="+mn-ea"/>
                <a:cs typeface="+mn-cs"/>
              </a:rPr>
              <a:t>-Being a QEP distinguishes your SH&amp;E program from other programs.</a:t>
            </a:r>
          </a:p>
          <a:p>
            <a:pPr fontAlgn="base"/>
            <a:r>
              <a:rPr lang="en-US" sz="1200" b="0" i="0" kern="1200" dirty="0">
                <a:solidFill>
                  <a:schemeClr val="tx1"/>
                </a:solidFill>
                <a:effectLst/>
                <a:latin typeface="+mn-lt"/>
                <a:ea typeface="+mn-ea"/>
                <a:cs typeface="+mn-cs"/>
              </a:rPr>
              <a:t>-BCSP gives special recognition to QEPs on our website.</a:t>
            </a:r>
          </a:p>
          <a:p>
            <a:pPr fontAlgn="base"/>
            <a:r>
              <a:rPr lang="en-US" sz="1200" b="0" i="0" kern="1200" dirty="0">
                <a:solidFill>
                  <a:schemeClr val="tx1"/>
                </a:solidFill>
                <a:effectLst/>
                <a:latin typeface="+mn-lt"/>
                <a:ea typeface="+mn-ea"/>
                <a:cs typeface="+mn-cs"/>
              </a:rPr>
              <a:t>-Individuals who complete your QEP program and apply for the TSP designation are provided additional benefits and recognition for their advancement in safety practice.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our list of current QEPs updates frequently, as we regularly get application request from prospective programs, so check our website often for updates! </a:t>
            </a:r>
          </a:p>
        </p:txBody>
      </p:sp>
    </p:spTree>
    <p:extLst>
      <p:ext uri="{BB962C8B-B14F-4D97-AF65-F5344CB8AC3E}">
        <p14:creationId xmlns:p14="http://schemas.microsoft.com/office/powerpoint/2010/main" val="3199468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FF0000"/>
                </a:solidFill>
              </a:rPr>
              <a:t>Headquartered in Indianapolis, IN, USA, the Board of Certified Safety Professionals (BCSP) is a not-for-profit corporation recognized as a leader in high-quality, accredited credentialing for safety, health, and environmental (SH&amp;E) practitioners. </a:t>
            </a:r>
          </a:p>
          <a:p>
            <a:endParaRPr lang="en-US" sz="1200" dirty="0">
              <a:solidFill>
                <a:srgbClr val="FF0000"/>
              </a:solidFill>
            </a:endParaRPr>
          </a:p>
          <a:p>
            <a:r>
              <a:rPr lang="en-US" sz="1200" dirty="0">
                <a:solidFill>
                  <a:srgbClr val="FF0000"/>
                </a:solidFill>
              </a:rPr>
              <a:t>BCSP currently offers 8 certifications and recently celebrated 50 years of excellence in safety credentialing. These certifications are designed to set and certify technical competency criteria for SH&amp;E practitioners worldwide. Together, we can create a safer world through safety, health, and environmental leadership. </a:t>
            </a:r>
          </a:p>
          <a:p>
            <a:endParaRPr lang="en-US" sz="1200" dirty="0"/>
          </a:p>
        </p:txBody>
      </p:sp>
    </p:spTree>
    <p:extLst>
      <p:ext uri="{BB962C8B-B14F-4D97-AF65-F5344CB8AC3E}">
        <p14:creationId xmlns:p14="http://schemas.microsoft.com/office/powerpoint/2010/main" val="4064156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61975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37897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737181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147380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Recertification by exam is NO LONGER an option!</a:t>
            </a:r>
          </a:p>
          <a:p>
            <a:endParaRPr lang="en-US" dirty="0"/>
          </a:p>
          <a:p>
            <a:r>
              <a:rPr lang="en-US" dirty="0"/>
              <a:t>CSP/SMS/ASP: 25 points</a:t>
            </a:r>
          </a:p>
          <a:p>
            <a:r>
              <a:rPr lang="en-US" dirty="0"/>
              <a:t>OHST/CHST/CIT*: 20 points</a:t>
            </a:r>
          </a:p>
          <a:p>
            <a:pPr marL="0" indent="0" defTabSz="931774">
              <a:buFontTx/>
              <a:buNone/>
              <a:defRPr/>
            </a:pPr>
            <a:r>
              <a:rPr lang="en-US" dirty="0"/>
              <a:t>*For CIT: 2.8 of the 20 points must come from teaching, developing and/or attending courses on instructional techniques </a:t>
            </a:r>
          </a:p>
          <a:p>
            <a:r>
              <a:rPr lang="en-US" dirty="0"/>
              <a:t>STS: 3 points=30 hours of safety and health courses (teaching or taking) </a:t>
            </a:r>
            <a:r>
              <a:rPr lang="en-US" b="1" dirty="0"/>
              <a:t>or </a:t>
            </a:r>
            <a:r>
              <a:rPr lang="en-US" dirty="0"/>
              <a:t>earning the CSP, SMS, ASP, OHST, CHST, STSC, or CIT.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STSC: 3 points=30 hours of safety and health courses (teaching or taking) </a:t>
            </a:r>
            <a:r>
              <a:rPr lang="en-US" b="1" dirty="0"/>
              <a:t>or </a:t>
            </a:r>
            <a:r>
              <a:rPr lang="en-US" dirty="0"/>
              <a:t>earning the CSP, SMS, ASP, OHST, CHST, STS, or CIT.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receive recertification points for achieving other BCSP qualifying credentials. For the full listing of accepted credentials and to find details on how to calculate points earned, see the BCSP </a:t>
            </a:r>
            <a:r>
              <a:rPr lang="en-US" i="1" dirty="0"/>
              <a:t>Recertification Guide </a:t>
            </a:r>
            <a:r>
              <a:rPr lang="en-US" dirty="0"/>
              <a:t>online at: </a:t>
            </a:r>
            <a:r>
              <a:rPr lang="en-US" b="1" dirty="0"/>
              <a:t>https://www.bcsp.org/safety-certifications/recertification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Examples of accepted credentials include:</a:t>
            </a:r>
          </a:p>
          <a:p>
            <a:r>
              <a:rPr lang="en-US" dirty="0"/>
              <a:t>25 points: CSP, ASP, CRSP, CMIOSH, SISO</a:t>
            </a:r>
          </a:p>
          <a:p>
            <a:r>
              <a:rPr lang="en-US" dirty="0"/>
              <a:t>20*: points: CHST, OHST (*STSs, STSCs, OHSTs, CHSTs, and CITs will receive 20 points for obtaining the OHST or CHST)</a:t>
            </a:r>
          </a:p>
          <a:p>
            <a:pPr defTabSz="931774">
              <a:defRPr/>
            </a:pPr>
            <a:r>
              <a:rPr lang="en-US" dirty="0"/>
              <a:t>15 points: Certified Dangerous Goods Professional</a:t>
            </a:r>
          </a:p>
          <a:p>
            <a:pPr defTabSz="931774">
              <a:defRPr/>
            </a:pPr>
            <a:r>
              <a:rPr lang="en-US" dirty="0"/>
              <a:t>5 points: STS, STSC</a:t>
            </a:r>
          </a:p>
          <a:p>
            <a:r>
              <a:rPr lang="en-US" dirty="0"/>
              <a:t>3 points: CIT</a:t>
            </a:r>
          </a:p>
        </p:txBody>
      </p:sp>
    </p:spTree>
    <p:extLst>
      <p:ext uri="{BB962C8B-B14F-4D97-AF65-F5344CB8AC3E}">
        <p14:creationId xmlns:p14="http://schemas.microsoft.com/office/powerpoint/2010/main" val="4439039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receive recertification points for achieving other BCSP qualifying credentials. For the full listing of accepted credentials and to find details on how to calculate points earned, see the BCSP </a:t>
            </a:r>
            <a:r>
              <a:rPr lang="en-US" i="1" dirty="0"/>
              <a:t>Recertification Guide </a:t>
            </a:r>
            <a:r>
              <a:rPr lang="en-US" dirty="0"/>
              <a:t>online at: </a:t>
            </a:r>
            <a:r>
              <a:rPr lang="en-US" b="1" dirty="0"/>
              <a:t>https://www.bcsp.org/safety-certifications/recertification</a:t>
            </a:r>
            <a:endParaRPr lang="en-US" dirty="0"/>
          </a:p>
          <a:p>
            <a:endParaRPr lang="en-US" dirty="0"/>
          </a:p>
          <a:p>
            <a:r>
              <a:rPr lang="en-US" dirty="0"/>
              <a:t>Examples of accepted credentials include:</a:t>
            </a:r>
          </a:p>
          <a:p>
            <a:r>
              <a:rPr lang="en-US" dirty="0"/>
              <a:t>25 points: CSP, ASP, CRSP, CMIOSH, SISO, MISPN</a:t>
            </a:r>
          </a:p>
          <a:p>
            <a:r>
              <a:rPr lang="en-US" dirty="0"/>
              <a:t>20*: points: CHST, OHST (*STSs, STSCs, OHSTs, CHSTs, and CITs will receive 20 points for obtaining the OHST or CHST)</a:t>
            </a:r>
          </a:p>
          <a:p>
            <a:pPr defTabSz="931774">
              <a:defRPr/>
            </a:pPr>
            <a:r>
              <a:rPr lang="en-US" dirty="0"/>
              <a:t>15 points: Certified Dangerous Goods Professional</a:t>
            </a:r>
          </a:p>
          <a:p>
            <a:pPr defTabSz="931774">
              <a:defRPr/>
            </a:pPr>
            <a:r>
              <a:rPr lang="en-US" dirty="0"/>
              <a:t>5 points: STS, STSC</a:t>
            </a:r>
          </a:p>
          <a:p>
            <a:r>
              <a:rPr lang="en-US" dirty="0"/>
              <a:t>3 points: CIT</a:t>
            </a:r>
          </a:p>
          <a:p>
            <a:endParaRPr lang="en-US" dirty="0"/>
          </a:p>
        </p:txBody>
      </p:sp>
    </p:spTree>
    <p:extLst>
      <p:ext uri="{BB962C8B-B14F-4D97-AF65-F5344CB8AC3E}">
        <p14:creationId xmlns:p14="http://schemas.microsoft.com/office/powerpoint/2010/main" val="27661413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receive recertification points for achieving other (BCSP-approved) credentials. For the full listing of accepted credentials and to find details on how to calculate points earned, see the BCSP </a:t>
            </a:r>
            <a:r>
              <a:rPr lang="en-US" i="1" dirty="0"/>
              <a:t>Recertification Guide </a:t>
            </a:r>
            <a:r>
              <a:rPr lang="en-US" dirty="0"/>
              <a:t>online at: </a:t>
            </a:r>
            <a:r>
              <a:rPr lang="en-US" b="1" dirty="0"/>
              <a:t>https://www.bcsp.org/safety-certifications/recertification</a:t>
            </a:r>
            <a:endParaRPr lang="en-US" dirty="0"/>
          </a:p>
          <a:p>
            <a:endParaRPr lang="en-US" dirty="0"/>
          </a:p>
          <a:p>
            <a:r>
              <a:rPr lang="en-US" dirty="0"/>
              <a:t>Examples of accepted credentials include:</a:t>
            </a:r>
          </a:p>
          <a:p>
            <a:r>
              <a:rPr lang="en-US" dirty="0"/>
              <a:t>25 points: CSP, ASP, CRSP, CMIOSH, SISO</a:t>
            </a:r>
          </a:p>
          <a:p>
            <a:r>
              <a:rPr lang="en-US" dirty="0"/>
              <a:t>20*: points: CHST, OHST (*STSs, STSCs, OHSTs, CHSTs, and CITs will receive 20 points for obtaining the OHST or CHST)</a:t>
            </a:r>
          </a:p>
          <a:p>
            <a:pPr defTabSz="931774">
              <a:defRPr/>
            </a:pPr>
            <a:r>
              <a:rPr lang="en-US" dirty="0"/>
              <a:t>15 points: Certified Dangerous Goods Professional</a:t>
            </a:r>
          </a:p>
          <a:p>
            <a:pPr defTabSz="931774">
              <a:defRPr/>
            </a:pPr>
            <a:r>
              <a:rPr lang="en-US" dirty="0"/>
              <a:t>5 points: STS, STSC</a:t>
            </a:r>
          </a:p>
          <a:p>
            <a:r>
              <a:rPr lang="en-US" dirty="0"/>
              <a:t>3 points: CIT</a:t>
            </a:r>
          </a:p>
          <a:p>
            <a:endParaRPr lang="en-US" dirty="0"/>
          </a:p>
          <a:p>
            <a:endParaRPr lang="en-US" dirty="0"/>
          </a:p>
          <a:p>
            <a:endParaRPr lang="en-US" dirty="0"/>
          </a:p>
        </p:txBody>
      </p:sp>
    </p:spTree>
    <p:extLst>
      <p:ext uri="{BB962C8B-B14F-4D97-AF65-F5344CB8AC3E}">
        <p14:creationId xmlns:p14="http://schemas.microsoft.com/office/powerpoint/2010/main" val="22854439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mn-lt"/>
              </a:rPr>
              <a:t>BCSP</a:t>
            </a:r>
            <a:r>
              <a:rPr lang="en-US" b="0" i="0" baseline="30000" dirty="0">
                <a:solidFill>
                  <a:srgbClr val="000000"/>
                </a:solidFill>
                <a:effectLst/>
                <a:latin typeface="+mn-lt"/>
              </a:rPr>
              <a:t> </a:t>
            </a:r>
            <a:r>
              <a:rPr lang="en-US" b="0" i="0" dirty="0" err="1">
                <a:solidFill>
                  <a:srgbClr val="000000"/>
                </a:solidFill>
                <a:effectLst/>
                <a:latin typeface="+mn-lt"/>
              </a:rPr>
              <a:t>recertPRO</a:t>
            </a:r>
            <a:r>
              <a:rPr lang="en-US" b="0" i="0" dirty="0">
                <a:solidFill>
                  <a:srgbClr val="000000"/>
                </a:solidFill>
                <a:effectLst/>
                <a:latin typeface="+mn-lt"/>
              </a:rPr>
              <a:t> is a new, affordable way to earn BCSP</a:t>
            </a:r>
            <a:r>
              <a:rPr lang="en-US" b="0" i="0" baseline="30000" dirty="0">
                <a:solidFill>
                  <a:srgbClr val="000000"/>
                </a:solidFill>
                <a:effectLst/>
                <a:latin typeface="+mn-lt"/>
              </a:rPr>
              <a:t> </a:t>
            </a:r>
            <a:r>
              <a:rPr lang="en-US" b="0" i="0" dirty="0">
                <a:solidFill>
                  <a:srgbClr val="000000"/>
                </a:solidFill>
                <a:effectLst/>
                <a:latin typeface="+mn-lt"/>
              </a:rPr>
              <a:t>recertification points from the convenience of your own computer or mobile device--giving you a convenient way to earn recertification points on your own schedule!</a:t>
            </a:r>
          </a:p>
          <a:p>
            <a:endParaRPr lang="en-US" sz="1200" b="0" i="0" kern="1200" dirty="0">
              <a:solidFill>
                <a:srgbClr val="000000"/>
              </a:solidFill>
              <a:effectLst/>
              <a:latin typeface="+mn-lt"/>
              <a:ea typeface="+mn-ea"/>
              <a:cs typeface="+mn-cs"/>
            </a:endParaRPr>
          </a:p>
          <a:p>
            <a:r>
              <a:rPr lang="en-US" sz="1200" b="0" i="0" kern="1200" dirty="0">
                <a:solidFill>
                  <a:schemeClr val="tx1"/>
                </a:solidFill>
                <a:effectLst/>
                <a:latin typeface="+mn-lt"/>
                <a:ea typeface="+mn-ea"/>
                <a:cs typeface="+mn-cs"/>
              </a:rPr>
              <a:t>BCSP </a:t>
            </a:r>
            <a:r>
              <a:rPr lang="en-US" sz="1200" b="0" i="0" kern="1200" dirty="0" err="1">
                <a:solidFill>
                  <a:schemeClr val="tx1"/>
                </a:solidFill>
                <a:effectLst/>
                <a:latin typeface="+mn-lt"/>
                <a:ea typeface="+mn-ea"/>
                <a:cs typeface="+mn-cs"/>
              </a:rPr>
              <a:t>recertPRO</a:t>
            </a:r>
            <a:r>
              <a:rPr lang="en-US" sz="1200" b="0" i="0" kern="1200" dirty="0">
                <a:solidFill>
                  <a:schemeClr val="tx1"/>
                </a:solidFill>
                <a:effectLst/>
                <a:latin typeface="+mn-lt"/>
                <a:ea typeface="+mn-ea"/>
                <a:cs typeface="+mn-cs"/>
              </a:rPr>
              <a:t> is available for an annual subscription of $499.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mn-lt"/>
              </a:rPr>
              <a:t>BCSP </a:t>
            </a:r>
            <a:r>
              <a:rPr lang="en-US" b="0" i="0" dirty="0" err="1">
                <a:solidFill>
                  <a:srgbClr val="000000"/>
                </a:solidFill>
                <a:effectLst/>
                <a:latin typeface="+mn-lt"/>
              </a:rPr>
              <a:t>recertPRO</a:t>
            </a:r>
            <a:r>
              <a:rPr lang="en-US" b="0" i="0" dirty="0">
                <a:solidFill>
                  <a:srgbClr val="000000"/>
                </a:solidFill>
                <a:effectLst/>
                <a:latin typeface="+mn-lt"/>
              </a:rPr>
              <a:t> combines Challenge Tests, the KSA Quest (Knowledge, Skills, and Abilities Quest), and Journal Quizzes into a responsive website for an opportunity to achieve 6.85 recertification points per year</a:t>
            </a:r>
            <a:r>
              <a:rPr lang="en-U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0.1 points per Journal Quiz, with 41 available, for 4.1 points total.</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0.25 points per KSA, with five (5) available, for 1.25 points total.</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 set of 1-point and 0.5-point Challenge Tests, for 1.5 points total.</a:t>
            </a:r>
          </a:p>
          <a:p>
            <a:endParaRPr lang="en-US" dirty="0">
              <a:latin typeface="+mn-lt"/>
            </a:endParaRPr>
          </a:p>
          <a:p>
            <a:endParaRPr lang="en-US" dirty="0"/>
          </a:p>
        </p:txBody>
      </p:sp>
    </p:spTree>
    <p:extLst>
      <p:ext uri="{BB962C8B-B14F-4D97-AF65-F5344CB8AC3E}">
        <p14:creationId xmlns:p14="http://schemas.microsoft.com/office/powerpoint/2010/main" val="31852942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Applicants who are exam-eligible may select "Purchase Exam" and choose to buy an exam bundle.</a:t>
            </a:r>
          </a:p>
          <a:p>
            <a:endParaRPr lang="en-US" dirty="0"/>
          </a:p>
          <a:p>
            <a:r>
              <a:rPr lang="en-US" dirty="0"/>
              <a:t>CSP, SMS, ASP: Exam $350. Bundle $600.</a:t>
            </a:r>
          </a:p>
          <a:p>
            <a:r>
              <a:rPr lang="en-US" dirty="0"/>
              <a:t>OHST, CHST: Exam $300. Bundle $550.</a:t>
            </a:r>
          </a:p>
          <a:p>
            <a:r>
              <a:rPr lang="en-US" dirty="0"/>
              <a:t>STS, STSC: Exam $185. Bundle $325.</a:t>
            </a:r>
          </a:p>
          <a:p>
            <a:r>
              <a:rPr lang="en-US" dirty="0"/>
              <a:t>CIT: Exam $300. Bundle $500</a:t>
            </a:r>
          </a:p>
          <a:p>
            <a:endParaRPr lang="en-US" dirty="0"/>
          </a:p>
          <a:p>
            <a:r>
              <a:rPr lang="en-US" sz="1200" b="0" i="0" kern="1200" dirty="0">
                <a:solidFill>
                  <a:schemeClr val="tx1"/>
                </a:solidFill>
                <a:effectLst/>
                <a:latin typeface="+mn-lt"/>
                <a:ea typeface="+mn-ea"/>
                <a:cs typeface="+mn-cs"/>
              </a:rPr>
              <a:t>-Each examination authorization is good for an exam sitting, is non-transferable and non-refundable.</a:t>
            </a:r>
          </a:p>
          <a:p>
            <a:r>
              <a:rPr lang="en-US" dirty="0"/>
              <a:t>-</a:t>
            </a:r>
            <a:r>
              <a:rPr lang="en-US" sz="1200" b="0" i="0" kern="1200" dirty="0">
                <a:solidFill>
                  <a:schemeClr val="tx1"/>
                </a:solidFill>
                <a:effectLst/>
                <a:latin typeface="+mn-lt"/>
                <a:ea typeface="+mn-ea"/>
                <a:cs typeface="+mn-cs"/>
              </a:rPr>
              <a:t>You must have at least 13 weeks left on your eligibility time clock to purchase the Exam Bundle. </a:t>
            </a:r>
          </a:p>
          <a:p>
            <a:r>
              <a:rPr lang="en-US" sz="1200" b="0" i="0" kern="1200" dirty="0">
                <a:solidFill>
                  <a:schemeClr val="tx1"/>
                </a:solidFill>
                <a:effectLst/>
                <a:latin typeface="+mn-lt"/>
                <a:ea typeface="+mn-ea"/>
                <a:cs typeface="+mn-cs"/>
              </a:rPr>
              <a:t>-Applicants must wait a six (6) week period between exam attempts if a second attempt is needed. </a:t>
            </a:r>
            <a:endParaRPr lang="en-US" dirty="0"/>
          </a:p>
          <a:p>
            <a:endParaRPr lang="en-US" dirty="0"/>
          </a:p>
        </p:txBody>
      </p:sp>
    </p:spTree>
    <p:extLst>
      <p:ext uri="{BB962C8B-B14F-4D97-AF65-F5344CB8AC3E}">
        <p14:creationId xmlns:p14="http://schemas.microsoft.com/office/powerpoint/2010/main" val="20597932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CSP, SMS, ASP, OHST, and CHST available now.  $999 for 6 months access</a:t>
            </a:r>
          </a:p>
          <a:p>
            <a:r>
              <a:rPr lang="en-US" dirty="0"/>
              <a:t>Each training includes: 40+ subject areas, 1000+ questions</a:t>
            </a:r>
          </a:p>
          <a:p>
            <a:endParaRPr lang="en-US" dirty="0"/>
          </a:p>
          <a:p>
            <a:r>
              <a:rPr lang="en-US" dirty="0"/>
              <a:t>STS and STS available now. $499 for 6 months access.</a:t>
            </a:r>
          </a:p>
          <a:p>
            <a:r>
              <a:rPr lang="en-US" dirty="0"/>
              <a:t>Each training includes: 30+ subject areas, and 500+ questions </a:t>
            </a:r>
          </a:p>
          <a:p>
            <a:endParaRPr lang="en-US" dirty="0"/>
          </a:p>
          <a:p>
            <a:r>
              <a:rPr lang="en-US" dirty="0"/>
              <a:t>CIT available now. $699 for 6 months access.</a:t>
            </a:r>
          </a:p>
          <a:p>
            <a:r>
              <a:rPr lang="en-US" dirty="0"/>
              <a:t>Includes: 30+ subject areas, and 700+ questions</a:t>
            </a:r>
          </a:p>
          <a:p>
            <a:endParaRPr lang="en-US" dirty="0"/>
          </a:p>
          <a:p>
            <a:r>
              <a:rPr lang="en-US" dirty="0"/>
              <a:t>ASP + CSP </a:t>
            </a:r>
            <a:r>
              <a:rPr lang="en-US" dirty="0" err="1"/>
              <a:t>examCORE</a:t>
            </a:r>
            <a:r>
              <a:rPr lang="en-US" dirty="0"/>
              <a:t> Connect gives access to both training courses.  $1,899 for 9 months access.  Connect training includes: 40+ subject areas, 2,000+ questions</a:t>
            </a:r>
          </a:p>
        </p:txBody>
      </p:sp>
    </p:spTree>
    <p:extLst>
      <p:ext uri="{BB962C8B-B14F-4D97-AF65-F5344CB8AC3E}">
        <p14:creationId xmlns:p14="http://schemas.microsoft.com/office/powerpoint/2010/main" val="269765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dirty="0"/>
              <a:t>How do I know if there is a BCSP credential that is right for me?</a:t>
            </a:r>
          </a:p>
          <a:p>
            <a:pPr marL="349415" indent="-349415">
              <a:buFont typeface="Arial" panose="020B0604020202020204" pitchFamily="34" charset="0"/>
              <a:buChar char="•"/>
            </a:pPr>
            <a:r>
              <a:rPr lang="en-US" b="0" dirty="0"/>
              <a:t>Each certification is designed for a specific job level/role across all the different levels and specialties of safety practice. </a:t>
            </a:r>
          </a:p>
          <a:p>
            <a:pPr marL="349415" indent="-349415">
              <a:buFont typeface="Arial" panose="020B0604020202020204" pitchFamily="34" charset="0"/>
              <a:buChar char="•"/>
            </a:pPr>
            <a:r>
              <a:rPr lang="en-US" b="0" dirty="0"/>
              <a:t>BCSP certifications can be earned with varying levels of experience and/or education. </a:t>
            </a:r>
          </a:p>
          <a:p>
            <a:pPr marL="349415" indent="-349415">
              <a:buFont typeface="Arial" panose="020B0604020202020204" pitchFamily="34" charset="0"/>
              <a:buChar char="•"/>
            </a:pPr>
            <a:r>
              <a:rPr lang="en-US" b="0" dirty="0"/>
              <a:t>No matter where you are in your SH&amp;E journey, there’s a BCSP credential right for you!</a:t>
            </a:r>
          </a:p>
          <a:p>
            <a:pPr marL="349415" indent="-349415">
              <a:buFont typeface="Arial" panose="020B0604020202020204" pitchFamily="34" charset="0"/>
              <a:buChar char="•"/>
            </a:pPr>
            <a:endParaRPr lang="en-US" b="0" dirty="0"/>
          </a:p>
          <a:p>
            <a:pPr marL="0" indent="0">
              <a:buFont typeface="Arial" panose="020B0604020202020204" pitchFamily="34" charset="0"/>
              <a:buNone/>
            </a:pPr>
            <a:r>
              <a:rPr lang="en-US" b="0" dirty="0"/>
              <a:t>Benefits of earning a BCSP certification</a:t>
            </a:r>
          </a:p>
          <a:p>
            <a:pPr marL="349415" indent="-349415">
              <a:buFont typeface="Arial" panose="020B0604020202020204" pitchFamily="34" charset="0"/>
              <a:buChar char="•"/>
            </a:pPr>
            <a:r>
              <a:rPr lang="en-US" b="0" dirty="0"/>
              <a:t>Certifications can be used as a pathway for career advancement. </a:t>
            </a:r>
            <a:endParaRPr lang="en-US" b="0" strike="sngStrike" dirty="0"/>
          </a:p>
          <a:p>
            <a:pPr marL="349415" indent="-349415">
              <a:buFont typeface="Arial" panose="020B0604020202020204" pitchFamily="34" charset="0"/>
              <a:buChar char="•"/>
            </a:pPr>
            <a:r>
              <a:rPr lang="en-US" b="0" dirty="0"/>
              <a:t>BCSP certification can lead to promotions and higher earnings (safety salary survey https://www.bcsp.org/resources/salary-survey)</a:t>
            </a:r>
          </a:p>
          <a:p>
            <a:pPr marL="349415" indent="-349415">
              <a:buFont typeface="Arial" panose="020B0604020202020204" pitchFamily="34" charset="0"/>
              <a:buChar char="•"/>
            </a:pPr>
            <a:r>
              <a:rPr lang="en-US" b="0" dirty="0"/>
              <a:t>All certifications are designed for </a:t>
            </a:r>
            <a:r>
              <a:rPr lang="en-US" b="0" dirty="0">
                <a:solidFill>
                  <a:srgbClr val="FF0000"/>
                </a:solidFill>
              </a:rPr>
              <a:t>SH&amp;E </a:t>
            </a:r>
            <a:r>
              <a:rPr lang="en-US" b="0" dirty="0"/>
              <a:t>practitioners</a:t>
            </a:r>
          </a:p>
          <a:p>
            <a:endParaRPr lang="en-US" sz="1200" dirty="0"/>
          </a:p>
        </p:txBody>
      </p:sp>
    </p:spTree>
    <p:extLst>
      <p:ext uri="{BB962C8B-B14F-4D97-AF65-F5344CB8AC3E}">
        <p14:creationId xmlns:p14="http://schemas.microsoft.com/office/powerpoint/2010/main" val="19989196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63268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200" dirty="0">
                <a:solidFill>
                  <a:prstClr val="black"/>
                </a:solidFill>
                <a:latin typeface="+mn-lt"/>
              </a:rPr>
              <a:t>The Certified Safety Professional </a:t>
            </a:r>
            <a:r>
              <a:rPr lang="en-US" sz="1200" b="0" dirty="0">
                <a:solidFill>
                  <a:prstClr val="black"/>
                </a:solidFill>
                <a:latin typeface="+mn-lt"/>
              </a:rPr>
              <a:t>(CSP) is the “Gold Standard” of safety certification and has been in operation for 50 years with over 40,000 CSPs certified during that time. The CSP is BCSP’s foundational certification and holds the highest esteem amongst the SH&amp;E community. </a:t>
            </a:r>
          </a:p>
          <a:p>
            <a:pPr defTabSz="931774">
              <a:defRPr/>
            </a:pPr>
            <a:endParaRPr lang="en-US" sz="1200" dirty="0">
              <a:solidFill>
                <a:prstClr val="black"/>
              </a:solidFill>
              <a:latin typeface="+mn-lt"/>
            </a:endParaRPr>
          </a:p>
          <a:p>
            <a:pPr marL="0" indent="0">
              <a:buFontTx/>
              <a:buNone/>
            </a:pPr>
            <a:r>
              <a:rPr lang="en-US" sz="1200" dirty="0">
                <a:solidFill>
                  <a:prstClr val="black"/>
                </a:solidFill>
                <a:latin typeface="+mn-lt"/>
              </a:rPr>
              <a:t>As of November 30, 2021:</a:t>
            </a:r>
          </a:p>
          <a:p>
            <a:r>
              <a:rPr lang="en-US" sz="1200" dirty="0">
                <a:latin typeface="+mn-lt"/>
              </a:rPr>
              <a:t>-21,584 people hold the CSP worldwide</a:t>
            </a:r>
          </a:p>
          <a:p>
            <a:pPr marL="0" indent="0">
              <a:buFontTx/>
              <a:buNone/>
            </a:pPr>
            <a:r>
              <a:rPr lang="en-US" sz="1200" dirty="0">
                <a:latin typeface="+mn-lt"/>
              </a:rPr>
              <a:t>-6,671 people hold the ASP worldwide</a:t>
            </a:r>
          </a:p>
          <a:p>
            <a:pPr marL="0" indent="0">
              <a:buFontTx/>
              <a:buNone/>
            </a:pPr>
            <a:r>
              <a:rPr lang="en-US" sz="1200" dirty="0">
                <a:latin typeface="+mn-lt"/>
              </a:rPr>
              <a:t>-6,876 people hold the GSP</a:t>
            </a:r>
          </a:p>
          <a:p>
            <a:pPr marL="0" indent="0">
              <a:buFontTx/>
              <a:buNone/>
            </a:pPr>
            <a:r>
              <a:rPr lang="en-US" sz="1200" dirty="0">
                <a:solidFill>
                  <a:prstClr val="black"/>
                </a:solidFill>
                <a:latin typeface="+mn-lt"/>
              </a:rPr>
              <a:t>-781 people hold the TSP</a:t>
            </a:r>
          </a:p>
          <a:p>
            <a:endParaRPr lang="en-US" sz="1200" dirty="0">
              <a:latin typeface="+mn-lt"/>
            </a:endParaRPr>
          </a:p>
          <a:p>
            <a:r>
              <a:rPr lang="en-US" sz="1200" dirty="0">
                <a:latin typeface="+mn-lt"/>
              </a:rPr>
              <a:t>Professional safety experience differs from general safety experience in the degree of responsibility.</a:t>
            </a:r>
          </a:p>
          <a:p>
            <a:pPr marL="174708" indent="-174708">
              <a:buFontTx/>
              <a:buChar char="-"/>
            </a:pPr>
            <a:r>
              <a:rPr lang="en-US" sz="1200" dirty="0">
                <a:latin typeface="+mn-lt"/>
              </a:rPr>
              <a:t>Professionals must typically defend methods used to identify, control and manage risk.</a:t>
            </a:r>
          </a:p>
          <a:p>
            <a:pPr marL="174708" indent="-174708">
              <a:buFontTx/>
              <a:buChar char="-"/>
            </a:pPr>
            <a:r>
              <a:rPr lang="en-US" sz="1200" dirty="0">
                <a:latin typeface="+mn-lt"/>
              </a:rPr>
              <a:t>Typically, company and department leaders rely on their analysis and recommendations relating to safety and health issues.</a:t>
            </a:r>
          </a:p>
          <a:p>
            <a:pPr marL="174708" indent="-174708">
              <a:buFontTx/>
              <a:buChar char="-"/>
            </a:pPr>
            <a:r>
              <a:rPr lang="en-US" sz="1200" dirty="0">
                <a:latin typeface="+mn-lt"/>
              </a:rPr>
              <a:t>Many in professional positions supervise others involved in safety and health programs.</a:t>
            </a:r>
          </a:p>
          <a:p>
            <a:pPr marL="174708" indent="-174708">
              <a:buFontTx/>
              <a:buChar char="-"/>
            </a:pPr>
            <a:r>
              <a:rPr lang="en-US" sz="1200" dirty="0">
                <a:latin typeface="+mn-lt"/>
              </a:rPr>
              <a:t>Responsibilities often involve planning, organizing, and budgeting for safety and health programs and overseeing their implementation. </a:t>
            </a:r>
          </a:p>
          <a:p>
            <a:pPr marL="640594" lvl="1" indent="-174708">
              <a:buFontTx/>
              <a:buChar char="-"/>
            </a:pPr>
            <a:r>
              <a:rPr lang="en-US" sz="1200" dirty="0">
                <a:latin typeface="+mn-lt"/>
              </a:rPr>
              <a:t>Responsibilities extend well beyond compliance with safety and health regulations and standards, and often involve incorporating safety in company cultures, work practices, and profits. </a:t>
            </a:r>
          </a:p>
          <a:p>
            <a:endParaRPr lang="en-US" sz="1200" dirty="0">
              <a:latin typeface="+mn-lt"/>
            </a:endParaRPr>
          </a:p>
          <a:p>
            <a:r>
              <a:rPr lang="en-US" sz="1200" dirty="0">
                <a:latin typeface="+mn-lt"/>
              </a:rPr>
              <a:t>Differences between each: </a:t>
            </a:r>
          </a:p>
          <a:p>
            <a:pPr marL="174708" indent="-174708">
              <a:buFontTx/>
              <a:buChar char="-"/>
            </a:pPr>
            <a:r>
              <a:rPr lang="en-US" sz="1200" dirty="0">
                <a:latin typeface="+mn-lt"/>
              </a:rPr>
              <a:t>The Graduate Safety Practitioner (GSP) is a designation available to safety degree graduates from degree programs which meet BCSP Qualified Academic Program (QAP) standards. The GSP program is an alternate path to the Certified Safety Professional (CSP) and does not replace other paths. The GSP is not a certification.</a:t>
            </a:r>
          </a:p>
          <a:p>
            <a:pPr marL="174708" marR="0" lvl="0" indent="-174708" algn="l" defTabSz="914400" rtl="0" eaLnBrk="1" fontAlgn="auto" latinLnBrk="0" hangingPunct="1">
              <a:lnSpc>
                <a:spcPct val="100000"/>
              </a:lnSpc>
              <a:spcBef>
                <a:spcPts val="0"/>
              </a:spcBef>
              <a:spcAft>
                <a:spcPts val="0"/>
              </a:spcAft>
              <a:buClrTx/>
              <a:buSzTx/>
              <a:buFontTx/>
              <a:buChar char="-"/>
              <a:tabLst/>
              <a:defRPr/>
            </a:pPr>
            <a:endParaRPr lang="en-US" sz="1200" dirty="0">
              <a:latin typeface="+mn-lt"/>
            </a:endParaRPr>
          </a:p>
          <a:p>
            <a:pPr marL="174708" marR="0" lvl="0" indent="-174708" algn="l" defTabSz="914400" rtl="0" eaLnBrk="1" fontAlgn="auto" latinLnBrk="0" hangingPunct="1">
              <a:lnSpc>
                <a:spcPct val="100000"/>
              </a:lnSpc>
              <a:spcBef>
                <a:spcPts val="0"/>
              </a:spcBef>
              <a:spcAft>
                <a:spcPts val="0"/>
              </a:spcAft>
              <a:buClrTx/>
              <a:buSzTx/>
              <a:buFontTx/>
              <a:buChar char="-"/>
              <a:tabLst/>
              <a:defRPr/>
            </a:pPr>
            <a:r>
              <a:rPr lang="en-US" sz="1200" b="0" i="0" kern="1200" dirty="0">
                <a:solidFill>
                  <a:schemeClr val="tx1"/>
                </a:solidFill>
                <a:effectLst/>
                <a:latin typeface="+mn-lt"/>
                <a:ea typeface="+mn-ea"/>
                <a:cs typeface="+mn-cs"/>
              </a:rPr>
              <a:t>The Transitional Safety Practitioner (TSP) is a designation available to individuals who complete a program which meets BCSP Qualified Equivalent Program (QEP) standards. The TSP is an alternate path to the CSP and does not replace other paths. The TSP is not a certification.</a:t>
            </a:r>
          </a:p>
          <a:p>
            <a:pPr marL="174708" marR="0" lvl="0" indent="-174708" algn="l" defTabSz="914400" rtl="0" eaLnBrk="1" fontAlgn="auto" latinLnBrk="0" hangingPunct="1">
              <a:lnSpc>
                <a:spcPct val="100000"/>
              </a:lnSpc>
              <a:spcBef>
                <a:spcPts val="0"/>
              </a:spcBef>
              <a:spcAft>
                <a:spcPts val="0"/>
              </a:spcAft>
              <a:buClrTx/>
              <a:buSzTx/>
              <a:buFontTx/>
              <a:buChar char="-"/>
              <a:tabLst/>
              <a:defRPr/>
            </a:pPr>
            <a:endParaRPr lang="en-US" sz="1200" dirty="0">
              <a:latin typeface="+mn-lt"/>
            </a:endParaRPr>
          </a:p>
          <a:p>
            <a:pPr marL="174708" indent="-174708">
              <a:buFontTx/>
              <a:buChar char="-"/>
            </a:pPr>
            <a:r>
              <a:rPr lang="en-US" sz="1200" dirty="0">
                <a:latin typeface="+mn-lt"/>
              </a:rPr>
              <a:t>The primary difference between the ASP and CSP is the experience requirement: CSP candidates must have at least four years of substantive experience performing SH&amp;E, while the ASP requires 1. The ASP is a “stepping-stone” to the CSP. </a:t>
            </a:r>
          </a:p>
          <a:p>
            <a:endParaRPr lang="en-US" sz="1200" dirty="0">
              <a:latin typeface="+mn-lt"/>
            </a:endParaRPr>
          </a:p>
        </p:txBody>
      </p:sp>
    </p:spTree>
    <p:extLst>
      <p:ext uri="{BB962C8B-B14F-4D97-AF65-F5344CB8AC3E}">
        <p14:creationId xmlns:p14="http://schemas.microsoft.com/office/powerpoint/2010/main" val="1093344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cs typeface="Arial" panose="020B0604020202020204" pitchFamily="34" charset="0"/>
              </a:rPr>
              <a:t>1,584 </a:t>
            </a:r>
            <a:r>
              <a:rPr lang="en-US" sz="1200" b="0" dirty="0">
                <a:latin typeface="+mn-lt"/>
              </a:rPr>
              <a:t>people have successfully obtained the SMS certification (as of </a:t>
            </a:r>
            <a:r>
              <a:rPr lang="en-US" sz="1200" b="0" dirty="0">
                <a:solidFill>
                  <a:prstClr val="black"/>
                </a:solidFill>
                <a:latin typeface="+mn-lt"/>
              </a:rPr>
              <a:t>November 30, 2021</a:t>
            </a:r>
            <a:r>
              <a:rPr lang="en-US" sz="1200" b="0" dirty="0">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This certification is for individuals with management skills required for a business’s safe operation, such as defining and utilizing an organization’s safety management systems and identifying the business case for safety.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mn-lt"/>
            </a:endParaRPr>
          </a:p>
          <a:p>
            <a:r>
              <a:rPr lang="en-US" sz="1200" b="0" dirty="0">
                <a:latin typeface="+mn-lt"/>
              </a:rPr>
              <a:t>The primary qualification is linked to experience, with or without a college-level degree. </a:t>
            </a:r>
          </a:p>
          <a:p>
            <a:pPr marL="171450" indent="-171450">
              <a:buFontTx/>
              <a:buChar char="-"/>
            </a:pPr>
            <a:r>
              <a:rPr lang="en-US" sz="1200" b="0" dirty="0">
                <a:latin typeface="+mn-lt"/>
              </a:rPr>
              <a:t>The exam for this certification tests skills at a different level (than say ASP or CSP)</a:t>
            </a:r>
          </a:p>
          <a:p>
            <a:pPr marL="628650" lvl="1" indent="-171450">
              <a:buFontTx/>
              <a:buChar char="-"/>
            </a:pPr>
            <a:r>
              <a:rPr lang="en-US" sz="1200" b="0" dirty="0">
                <a:latin typeface="+mn-lt"/>
              </a:rPr>
              <a:t>SMS is at a higher management level: more emphasis on the breadth of responsibilities related to effective safety management, less emphasis on technical safety competencies</a:t>
            </a:r>
          </a:p>
          <a:p>
            <a:pPr marL="1085850" lvl="2" indent="-171450">
              <a:buFontTx/>
              <a:buChar char="-"/>
            </a:pPr>
            <a:r>
              <a:rPr lang="en-US" sz="1200" b="0" dirty="0">
                <a:latin typeface="+mn-lt"/>
              </a:rPr>
              <a:t>Breadth of responsibilities </a:t>
            </a:r>
          </a:p>
          <a:p>
            <a:pPr marL="1085850" lvl="2" indent="-171450">
              <a:buFontTx/>
              <a:buChar char="-"/>
            </a:pPr>
            <a:r>
              <a:rPr lang="en-US" sz="1200" b="0" dirty="0">
                <a:latin typeface="+mn-lt"/>
              </a:rPr>
              <a:t>Senior managers with safety responsibilities could certainly benefit from this certification)</a:t>
            </a:r>
          </a:p>
          <a:p>
            <a:endParaRPr lang="en-US" sz="1200" b="0" dirty="0">
              <a:latin typeface="+mn-lt"/>
            </a:endParaRPr>
          </a:p>
          <a:p>
            <a:r>
              <a:rPr lang="en-US" sz="1200" b="0" dirty="0">
                <a:latin typeface="+mn-lt"/>
              </a:rPr>
              <a:t>Competency Assessment focused on: </a:t>
            </a:r>
          </a:p>
          <a:p>
            <a:pPr lvl="1"/>
            <a:r>
              <a:rPr lang="en-US" sz="1200" b="0" dirty="0">
                <a:latin typeface="+mn-lt"/>
              </a:rPr>
              <a:t>Safety Management Systems</a:t>
            </a:r>
          </a:p>
          <a:p>
            <a:pPr lvl="1"/>
            <a:r>
              <a:rPr lang="en-US" sz="1200" b="0" dirty="0">
                <a:latin typeface="+mn-lt"/>
              </a:rPr>
              <a:t>Risk Management</a:t>
            </a:r>
          </a:p>
          <a:p>
            <a:pPr lvl="1"/>
            <a:r>
              <a:rPr lang="en-US" sz="1200" b="0" dirty="0">
                <a:latin typeface="+mn-lt"/>
              </a:rPr>
              <a:t>SH&amp;E Concepts</a:t>
            </a:r>
          </a:p>
          <a:p>
            <a:pPr lvl="1"/>
            <a:r>
              <a:rPr lang="en-US" sz="1200" b="0" dirty="0">
                <a:latin typeface="+mn-lt"/>
              </a:rPr>
              <a:t>Incident Investigation and Emergency Preparedness</a:t>
            </a:r>
          </a:p>
          <a:p>
            <a:pPr lvl="1"/>
            <a:r>
              <a:rPr lang="en-US" sz="1200" b="0" dirty="0">
                <a:latin typeface="+mn-lt"/>
              </a:rPr>
              <a:t>Business Case of Safety</a:t>
            </a:r>
          </a:p>
        </p:txBody>
      </p:sp>
    </p:spTree>
    <p:extLst>
      <p:ext uri="{BB962C8B-B14F-4D97-AF65-F5344CB8AC3E}">
        <p14:creationId xmlns:p14="http://schemas.microsoft.com/office/powerpoint/2010/main" val="2305697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latin typeface="+mn-lt"/>
              </a:rPr>
              <a:t>BCSP awards technician and supervisory SH&amp;E certifications that provide career paths for safety practitioners.</a:t>
            </a:r>
          </a:p>
          <a:p>
            <a:pPr defTabSz="931774">
              <a:defRPr/>
            </a:pPr>
            <a:endParaRPr lang="en-US" dirty="0">
              <a:latin typeface="+mn-lt"/>
            </a:endParaRPr>
          </a:p>
          <a:p>
            <a:r>
              <a:rPr lang="en-US" dirty="0">
                <a:latin typeface="+mn-lt"/>
              </a:rPr>
              <a:t>As of </a:t>
            </a:r>
            <a:r>
              <a:rPr lang="en-US" b="0" dirty="0">
                <a:solidFill>
                  <a:prstClr val="black"/>
                </a:solidFill>
                <a:latin typeface="+mn-lt"/>
              </a:rPr>
              <a:t>November 30, 2021</a:t>
            </a:r>
            <a:r>
              <a:rPr lang="en-US" dirty="0">
                <a:latin typeface="+mn-lt"/>
              </a:rPr>
              <a:t>:</a:t>
            </a:r>
          </a:p>
          <a:p>
            <a:pPr marL="174708" indent="-174708">
              <a:buFontTx/>
              <a:buChar char="-"/>
            </a:pPr>
            <a:r>
              <a:rPr lang="en-US" dirty="0">
                <a:latin typeface="+mn-lt"/>
              </a:rPr>
              <a:t>CHST: 9,214</a:t>
            </a:r>
          </a:p>
          <a:p>
            <a:pPr marL="174708" indent="-174708">
              <a:buFontTx/>
              <a:buChar char="-"/>
            </a:pPr>
            <a:r>
              <a:rPr lang="en-US" dirty="0">
                <a:latin typeface="+mn-lt"/>
              </a:rPr>
              <a:t>OHST: 1,972</a:t>
            </a:r>
          </a:p>
          <a:p>
            <a:pPr marL="174708" indent="-174708">
              <a:buFontTx/>
              <a:buChar char="-"/>
            </a:pPr>
            <a:r>
              <a:rPr lang="en-US" dirty="0">
                <a:latin typeface="+mn-lt"/>
              </a:rPr>
              <a:t>STS: 2,224</a:t>
            </a:r>
          </a:p>
          <a:p>
            <a:pPr marL="174708" indent="-174708">
              <a:buFontTx/>
              <a:buChar char="-"/>
            </a:pPr>
            <a:r>
              <a:rPr lang="en-US" dirty="0">
                <a:latin typeface="+mn-lt"/>
              </a:rPr>
              <a:t>STSC: 6,623</a:t>
            </a:r>
          </a:p>
          <a:p>
            <a:pPr defTabSz="931774">
              <a:defRPr/>
            </a:pPr>
            <a:endParaRPr lang="en-US" dirty="0">
              <a:latin typeface="+mn-lt"/>
            </a:endParaRPr>
          </a:p>
          <a:p>
            <a:pPr defTabSz="931774">
              <a:defRPr/>
            </a:pPr>
            <a:r>
              <a:rPr lang="en-US" dirty="0">
                <a:latin typeface="+mn-lt"/>
              </a:rPr>
              <a:t>People at the technical level: </a:t>
            </a:r>
          </a:p>
          <a:p>
            <a:pPr marL="174708" indent="-174708" defTabSz="931774">
              <a:buFontTx/>
              <a:buChar char="-"/>
              <a:defRPr/>
            </a:pPr>
            <a:r>
              <a:rPr lang="en-US" dirty="0">
                <a:latin typeface="+mn-lt"/>
              </a:rPr>
              <a:t>Typically have either considerable safety and health training through a series of courses or have an associate degree or higher.</a:t>
            </a:r>
          </a:p>
          <a:p>
            <a:pPr marL="174708" indent="-174708" defTabSz="931774">
              <a:buFontTx/>
              <a:buChar char="-"/>
              <a:defRPr/>
            </a:pPr>
            <a:r>
              <a:rPr lang="en-US" dirty="0">
                <a:latin typeface="+mn-lt"/>
              </a:rPr>
              <a:t>May have part-time or full-time safety and health responsibilities. </a:t>
            </a:r>
          </a:p>
          <a:p>
            <a:pPr marL="640594" lvl="1" indent="-174708" defTabSz="931774">
              <a:buFontTx/>
              <a:buChar char="-"/>
              <a:defRPr/>
            </a:pPr>
            <a:r>
              <a:rPr lang="en-US" dirty="0">
                <a:latin typeface="+mn-lt"/>
              </a:rPr>
              <a:t>For small companies, safety is often assigned to an employee who also has other job functions for the company or within a work unit. </a:t>
            </a:r>
          </a:p>
          <a:p>
            <a:pPr marL="174708" indent="-174708" defTabSz="931774">
              <a:buFontTx/>
              <a:buChar char="-"/>
              <a:defRPr/>
            </a:pPr>
            <a:r>
              <a:rPr lang="en-US" dirty="0">
                <a:latin typeface="+mn-lt"/>
              </a:rPr>
              <a:t>They are making work site assessments to determine risk, identifying potential hazards and recommending controls, evaluating risks and hazard control measures, investigating accidents, maintaining and evaluating incident and loss records, and preparing emergency response plans.</a:t>
            </a:r>
          </a:p>
          <a:p>
            <a:pPr marL="174708" indent="-174708" defTabSz="931774">
              <a:buFontTx/>
              <a:buChar char="-"/>
              <a:defRPr/>
            </a:pPr>
            <a:r>
              <a:rPr lang="en-US" dirty="0">
                <a:latin typeface="+mn-lt"/>
              </a:rPr>
              <a:t>Typically conduct safety, health and environmental training for employees.</a:t>
            </a:r>
          </a:p>
          <a:p>
            <a:pPr marL="174708" indent="-174708" defTabSz="931774">
              <a:buFontTx/>
              <a:buChar char="-"/>
              <a:defRPr/>
            </a:pPr>
            <a:endParaRPr lang="en-US" dirty="0">
              <a:latin typeface="+mn-lt"/>
            </a:endParaRPr>
          </a:p>
          <a:p>
            <a:pPr defTabSz="931774">
              <a:defRPr/>
            </a:pPr>
            <a:r>
              <a:rPr lang="en-US" dirty="0">
                <a:latin typeface="+mn-lt"/>
              </a:rPr>
              <a:t>People at the supervisory level: </a:t>
            </a:r>
          </a:p>
          <a:p>
            <a:pPr marL="174708" indent="-174708" defTabSz="931774">
              <a:buFontTx/>
              <a:buChar char="-"/>
              <a:defRPr/>
            </a:pPr>
            <a:r>
              <a:rPr lang="en-US" dirty="0">
                <a:latin typeface="+mn-lt"/>
              </a:rPr>
              <a:t>Receive training through employer-sponsored or supported courses. </a:t>
            </a:r>
          </a:p>
          <a:p>
            <a:pPr marL="640594" lvl="1" indent="-174708" defTabSz="931774">
              <a:buFontTx/>
              <a:buChar char="-"/>
              <a:defRPr/>
            </a:pPr>
            <a:r>
              <a:rPr lang="en-US" dirty="0">
                <a:latin typeface="+mn-lt"/>
              </a:rPr>
              <a:t>This training typically extends beyond the safety of a particular craft or job function to more general safety or workplaces, conditions and practices. </a:t>
            </a:r>
          </a:p>
          <a:p>
            <a:pPr marL="174708" indent="-174708" defTabSz="931774">
              <a:buFontTx/>
              <a:buChar char="-"/>
              <a:defRPr/>
            </a:pPr>
            <a:r>
              <a:rPr lang="en-US" dirty="0">
                <a:latin typeface="+mn-lt"/>
              </a:rPr>
              <a:t>Are often involved in safety and health activities by serving on department, plant, or union-safety committees. </a:t>
            </a:r>
          </a:p>
          <a:p>
            <a:pPr marL="174708" indent="-174708" defTabSz="931774">
              <a:buFontTx/>
              <a:buChar char="-"/>
              <a:defRPr/>
            </a:pPr>
            <a:r>
              <a:rPr lang="en-US" dirty="0">
                <a:latin typeface="+mn-lt"/>
              </a:rPr>
              <a:t>Have responsibility for coworkers under their direct supervision. </a:t>
            </a:r>
          </a:p>
          <a:p>
            <a:endParaRPr lang="en-US" dirty="0">
              <a:latin typeface="+mn-lt"/>
            </a:endParaRPr>
          </a:p>
          <a:p>
            <a:pPr marL="174708" indent="-174708">
              <a:buFontTx/>
              <a:buChar char="-"/>
            </a:pPr>
            <a:r>
              <a:rPr lang="en-US" dirty="0">
                <a:latin typeface="+mn-lt"/>
              </a:rPr>
              <a:t>Only one other accredited certification exists for SH&amp;E practitioners at the technologist, technician and supervisory levels through ANAB and ICE. </a:t>
            </a:r>
          </a:p>
        </p:txBody>
      </p:sp>
    </p:spTree>
    <p:extLst>
      <p:ext uri="{BB962C8B-B14F-4D97-AF65-F5344CB8AC3E}">
        <p14:creationId xmlns:p14="http://schemas.microsoft.com/office/powerpoint/2010/main" val="1904451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mn-lt"/>
                <a:cs typeface="Arial" panose="020B0604020202020204" pitchFamily="34" charset="0"/>
              </a:rPr>
              <a:t>967 individuals currently hold the CIT certification (a</a:t>
            </a:r>
            <a:r>
              <a:rPr lang="en-US" b="0" dirty="0">
                <a:latin typeface="+mn-lt"/>
              </a:rPr>
              <a:t>s of </a:t>
            </a:r>
            <a:r>
              <a:rPr lang="en-US" b="0" dirty="0">
                <a:solidFill>
                  <a:prstClr val="black"/>
                </a:solidFill>
                <a:latin typeface="+mn-lt"/>
              </a:rPr>
              <a:t>November 30, 2021</a:t>
            </a:r>
            <a:r>
              <a:rPr lang="en-US" b="0" dirty="0">
                <a:latin typeface="+mn-lt"/>
                <a:cs typeface="Arial" panose="020B0604020202020204" pitchFamily="34" charset="0"/>
              </a:rPr>
              <a:t>)</a:t>
            </a:r>
            <a:r>
              <a:rPr lang="en-US" b="1" dirty="0">
                <a:latin typeface="+mn-lt"/>
                <a:cs typeface="Arial" panose="020B0604020202020204" pitchFamily="34" charset="0"/>
              </a:rPr>
              <a:t>.</a:t>
            </a:r>
          </a:p>
          <a:p>
            <a:endParaRPr lang="en-US" dirty="0">
              <a:latin typeface="+mn-lt"/>
            </a:endParaRPr>
          </a:p>
          <a:p>
            <a:r>
              <a:rPr lang="en-US" dirty="0">
                <a:latin typeface="+mn-lt"/>
              </a:rPr>
              <a:t>The CIT is held by those with experience and expertise in developing, designing, and delivering SH&amp;E training. </a:t>
            </a:r>
          </a:p>
          <a:p>
            <a:endParaRPr lang="en-US" dirty="0">
              <a:latin typeface="+mn-lt"/>
            </a:endParaRPr>
          </a:p>
          <a:p>
            <a:r>
              <a:rPr lang="en-US" dirty="0">
                <a:latin typeface="+mn-lt"/>
              </a:rPr>
              <a:t>Apart from formal education, trainers generally possess-whether from education, training or aptitude- a talent for imparting knowledge and skills to others. </a:t>
            </a:r>
          </a:p>
          <a:p>
            <a:r>
              <a:rPr lang="en-US" dirty="0">
                <a:latin typeface="+mn-lt"/>
              </a:rPr>
              <a:t>- Those interested in becoming a competent trainer must learn the theory and practice of adult education (instructional technology). </a:t>
            </a:r>
          </a:p>
          <a:p>
            <a:endParaRPr lang="en-US" dirty="0">
              <a:latin typeface="+mn-lt"/>
            </a:endParaRPr>
          </a:p>
          <a:p>
            <a:r>
              <a:rPr lang="en-US" dirty="0">
                <a:latin typeface="+mn-lt"/>
              </a:rPr>
              <a:t>Trainers must be thoroughly experienced and knowledgeable in the technical or scientific areas in which they teach. SH&amp;E knowledge provides credibility and the advanced knowledge needed to understand and answer questions by those they teach- who often have years of experience in the field themselves. </a:t>
            </a:r>
          </a:p>
          <a:p>
            <a:endParaRPr lang="en-US" dirty="0">
              <a:latin typeface="+mn-lt"/>
            </a:endParaRPr>
          </a:p>
        </p:txBody>
      </p:sp>
    </p:spTree>
    <p:extLst>
      <p:ext uri="{BB962C8B-B14F-4D97-AF65-F5344CB8AC3E}">
        <p14:creationId xmlns:p14="http://schemas.microsoft.com/office/powerpoint/2010/main" val="2163299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Total Certifications/Designations: </a:t>
            </a:r>
            <a:r>
              <a:rPr lang="en-US" b="0" i="0" dirty="0">
                <a:solidFill>
                  <a:srgbClr val="242424"/>
                </a:solidFill>
                <a:effectLst/>
                <a:latin typeface="-apple-system"/>
              </a:rPr>
              <a:t>60,954</a:t>
            </a:r>
            <a:endParaRPr lang="en-US" dirty="0">
              <a:latin typeface="+mn-lt"/>
            </a:endParaRPr>
          </a:p>
          <a:p>
            <a:endParaRPr lang="en-US" dirty="0">
              <a:latin typeface="+mn-lt"/>
            </a:endParaRPr>
          </a:p>
          <a:p>
            <a:r>
              <a:rPr lang="en-US" dirty="0">
                <a:latin typeface="+mn-lt"/>
              </a:rPr>
              <a:t> *Numbers are as </a:t>
            </a:r>
            <a:r>
              <a:rPr lang="en-US">
                <a:latin typeface="+mn-lt"/>
              </a:rPr>
              <a:t>of </a:t>
            </a:r>
            <a:r>
              <a:rPr lang="en-US" b="0">
                <a:solidFill>
                  <a:prstClr val="black"/>
                </a:solidFill>
                <a:latin typeface="+mn-lt"/>
              </a:rPr>
              <a:t>December </a:t>
            </a:r>
            <a:r>
              <a:rPr lang="en-US" b="0" dirty="0">
                <a:solidFill>
                  <a:prstClr val="black"/>
                </a:solidFill>
                <a:latin typeface="+mn-lt"/>
              </a:rPr>
              <a:t>31, 2022</a:t>
            </a:r>
            <a:endParaRPr lang="en-US" b="0" dirty="0">
              <a:latin typeface="+mn-lt"/>
            </a:endParaRPr>
          </a:p>
          <a:p>
            <a:endParaRPr lang="en-US" dirty="0">
              <a:latin typeface="+mn-lt"/>
            </a:endParaRPr>
          </a:p>
        </p:txBody>
      </p:sp>
    </p:spTree>
    <p:extLst>
      <p:ext uri="{BB962C8B-B14F-4D97-AF65-F5344CB8AC3E}">
        <p14:creationId xmlns:p14="http://schemas.microsoft.com/office/powerpoint/2010/main" val="1696322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BCSP Safety Certification Continuum</a:t>
            </a:r>
          </a:p>
          <a:p>
            <a:endParaRPr lang="en-US" b="0" dirty="0"/>
          </a:p>
          <a:p>
            <a:r>
              <a:rPr lang="en-US" b="0" strike="noStrike" dirty="0"/>
              <a:t>This graphic is a good way to convey the differences between BCSP’s certifications. It shows the correlation between each and in which fields the credentials are most useful. </a:t>
            </a:r>
          </a:p>
          <a:p>
            <a:endParaRPr lang="en-US" b="0" strike="noStrike" dirty="0"/>
          </a:p>
          <a:p>
            <a:r>
              <a:rPr lang="en-US" b="0" strike="noStrike" dirty="0"/>
              <a:t>BCSP credentials create a unified safety culture by setting baseline competencies of safety knowledge and skills throughout organizations. </a:t>
            </a:r>
          </a:p>
          <a:p>
            <a:endParaRPr lang="en-US" b="0" dirty="0"/>
          </a:p>
          <a:p>
            <a:r>
              <a:rPr lang="en-US" b="0" dirty="0"/>
              <a:t>The need for safety exists at all levels of an organization. The best safety cultures require safety competency across the organization and value safety leadership at all levels. </a:t>
            </a:r>
          </a:p>
        </p:txBody>
      </p:sp>
    </p:spTree>
    <p:extLst>
      <p:ext uri="{BB962C8B-B14F-4D97-AF65-F5344CB8AC3E}">
        <p14:creationId xmlns:p14="http://schemas.microsoft.com/office/powerpoint/2010/main" val="32506380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alpha val="932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80DD67-2F9E-4515-A8AB-E295E71D1A19}"/>
              </a:ext>
            </a:extLst>
          </p:cNvPr>
          <p:cNvSpPr/>
          <p:nvPr userDrawn="1"/>
        </p:nvSpPr>
        <p:spPr>
          <a:xfrm>
            <a:off x="0" y="0"/>
            <a:ext cx="12192000" cy="6858000"/>
          </a:xfrm>
          <a:prstGeom prst="rect">
            <a:avLst/>
          </a:prstGeom>
          <a:solidFill>
            <a:srgbClr val="144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hape, square&#10;&#10;Description automatically generated">
            <a:extLst>
              <a:ext uri="{FF2B5EF4-FFF2-40B4-BE49-F238E27FC236}">
                <a16:creationId xmlns:a16="http://schemas.microsoft.com/office/drawing/2014/main" id="{FC14FFE9-5BFF-4B46-8A78-DFA3671AC6E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223" t="12793" b="12844"/>
          <a:stretch/>
        </p:blipFill>
        <p:spPr>
          <a:xfrm>
            <a:off x="-1" y="-1"/>
            <a:ext cx="6688685" cy="6853309"/>
          </a:xfrm>
          <a:prstGeom prst="rect">
            <a:avLst/>
          </a:prstGeom>
          <a:noFill/>
        </p:spPr>
      </p:pic>
      <p:pic>
        <p:nvPicPr>
          <p:cNvPr id="18" name="Picture 17" descr="A picture containing text&#10;&#10;Description automatically generated">
            <a:extLst>
              <a:ext uri="{FF2B5EF4-FFF2-40B4-BE49-F238E27FC236}">
                <a16:creationId xmlns:a16="http://schemas.microsoft.com/office/drawing/2014/main" id="{144A848A-778E-4323-BF8C-3A35D210A1F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68403" y="6223255"/>
            <a:ext cx="3283444" cy="440635"/>
          </a:xfrm>
          <a:prstGeom prst="rect">
            <a:avLst/>
          </a:prstGeom>
        </p:spPr>
      </p:pic>
      <p:sp>
        <p:nvSpPr>
          <p:cNvPr id="33" name="Text Placeholder 32">
            <a:extLst>
              <a:ext uri="{FF2B5EF4-FFF2-40B4-BE49-F238E27FC236}">
                <a16:creationId xmlns:a16="http://schemas.microsoft.com/office/drawing/2014/main" id="{FA266CB6-BC29-4980-9C01-35C457269109}"/>
              </a:ext>
            </a:extLst>
          </p:cNvPr>
          <p:cNvSpPr>
            <a:spLocks noGrp="1"/>
          </p:cNvSpPr>
          <p:nvPr>
            <p:ph type="body" sz="quarter" idx="12" hasCustomPrompt="1"/>
          </p:nvPr>
        </p:nvSpPr>
        <p:spPr>
          <a:xfrm>
            <a:off x="573088" y="4799013"/>
            <a:ext cx="6113462" cy="1162050"/>
          </a:xfrm>
          <a:prstGeom prst="rect">
            <a:avLst/>
          </a:prstGeom>
        </p:spPr>
        <p:txBody>
          <a:bodyPr>
            <a:noAutofit/>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Museo Sans 700" panose="02000000000000000000" pitchFamily="50" charset="0"/>
              </a:defRPr>
            </a:lvl2pPr>
            <a:lvl3pPr marL="914400" indent="0">
              <a:buNone/>
              <a:defRPr sz="1400">
                <a:solidFill>
                  <a:schemeClr val="bg1"/>
                </a:solidFill>
                <a:latin typeface="Museo Sans 700" panose="02000000000000000000" pitchFamily="50" charset="0"/>
              </a:defRPr>
            </a:lvl3pPr>
            <a:lvl4pPr marL="1371600" indent="0">
              <a:buNone/>
              <a:defRPr sz="1400">
                <a:solidFill>
                  <a:schemeClr val="bg1"/>
                </a:solidFill>
                <a:latin typeface="Museo Sans 700" panose="02000000000000000000" pitchFamily="50" charset="0"/>
              </a:defRPr>
            </a:lvl4pPr>
            <a:lvl5pPr marL="1828800" indent="0">
              <a:buNone/>
              <a:defRPr sz="1400">
                <a:solidFill>
                  <a:schemeClr val="bg1"/>
                </a:solidFill>
                <a:latin typeface="Museo Sans 700" panose="02000000000000000000" pitchFamily="50" charset="0"/>
              </a:defRPr>
            </a:lvl5pPr>
          </a:lstStyle>
          <a:p>
            <a:pPr lvl="0"/>
            <a:r>
              <a:rPr lang="en-US" dirty="0"/>
              <a:t>Presenter:</a:t>
            </a:r>
          </a:p>
          <a:p>
            <a:pPr lvl="0"/>
            <a:r>
              <a:rPr lang="en-US" dirty="0"/>
              <a:t>Title:</a:t>
            </a:r>
          </a:p>
          <a:p>
            <a:pPr lvl="0"/>
            <a:r>
              <a:rPr lang="en-US" dirty="0"/>
              <a:t>Company:</a:t>
            </a:r>
          </a:p>
        </p:txBody>
      </p:sp>
      <p:sp>
        <p:nvSpPr>
          <p:cNvPr id="34" name="Oval 33">
            <a:extLst>
              <a:ext uri="{FF2B5EF4-FFF2-40B4-BE49-F238E27FC236}">
                <a16:creationId xmlns:a16="http://schemas.microsoft.com/office/drawing/2014/main" id="{F24D4ED6-600D-4B69-A0D7-36D3C2AFDDA3}"/>
              </a:ext>
            </a:extLst>
          </p:cNvPr>
          <p:cNvSpPr/>
          <p:nvPr userDrawn="1"/>
        </p:nvSpPr>
        <p:spPr>
          <a:xfrm>
            <a:off x="352828" y="1343682"/>
            <a:ext cx="1062471" cy="106247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7">
            <a:extLst>
              <a:ext uri="{FF2B5EF4-FFF2-40B4-BE49-F238E27FC236}">
                <a16:creationId xmlns:a16="http://schemas.microsoft.com/office/drawing/2014/main" id="{2F56FB54-7A1E-412D-AD0B-59E917ACDE04}"/>
              </a:ext>
            </a:extLst>
          </p:cNvPr>
          <p:cNvSpPr>
            <a:spLocks noGrp="1"/>
          </p:cNvSpPr>
          <p:nvPr>
            <p:ph type="body" sz="quarter" idx="10"/>
          </p:nvPr>
        </p:nvSpPr>
        <p:spPr>
          <a:xfrm>
            <a:off x="495300" y="1440549"/>
            <a:ext cx="11148060" cy="2963518"/>
          </a:xfrm>
          <a:prstGeom prst="rect">
            <a:avLst/>
          </a:prstGeom>
        </p:spPr>
        <p:txBody>
          <a:bodyPr>
            <a:normAutofit/>
          </a:bodyPr>
          <a:lstStyle>
            <a:lvl1pPr marL="0" indent="0">
              <a:buNone/>
              <a:defRPr sz="7200" b="1">
                <a:solidFill>
                  <a:schemeClr val="bg1"/>
                </a:solidFill>
                <a:latin typeface="Arial" panose="020B0604020202020204" pitchFamily="34" charset="0"/>
                <a:cs typeface="Arial" panose="020B0604020202020204" pitchFamily="34" charset="0"/>
              </a:defRPr>
            </a:lvl1pPr>
          </a:lstStyle>
          <a:p>
            <a:pPr lvl="0"/>
            <a:r>
              <a:rPr lang="en-US" dirty="0"/>
              <a:t>Click to edit Master </a:t>
            </a:r>
          </a:p>
          <a:p>
            <a:pPr lvl="0"/>
            <a:r>
              <a:rPr lang="en-US" dirty="0"/>
              <a:t>text styles</a:t>
            </a:r>
          </a:p>
        </p:txBody>
      </p:sp>
      <p:sp>
        <p:nvSpPr>
          <p:cNvPr id="36" name="TextBox 35">
            <a:extLst>
              <a:ext uri="{FF2B5EF4-FFF2-40B4-BE49-F238E27FC236}">
                <a16:creationId xmlns:a16="http://schemas.microsoft.com/office/drawing/2014/main" id="{25CAE460-43F7-49CD-B54D-AB09E03F7A2B}"/>
              </a:ext>
            </a:extLst>
          </p:cNvPr>
          <p:cNvSpPr txBox="1"/>
          <p:nvPr userDrawn="1"/>
        </p:nvSpPr>
        <p:spPr>
          <a:xfrm>
            <a:off x="140154" y="6637864"/>
            <a:ext cx="3475243" cy="215444"/>
          </a:xfrm>
          <a:prstGeom prst="rect">
            <a:avLst/>
          </a:prstGeom>
          <a:noFill/>
        </p:spPr>
        <p:txBody>
          <a:bodyPr wrap="square" rtlCol="0" anchor="ctr" anchorCtr="0">
            <a:spAutoFit/>
          </a:bodyPr>
          <a:lstStyle/>
          <a:p>
            <a:r>
              <a:rPr lang="en-US" sz="800" dirty="0">
                <a:solidFill>
                  <a:schemeClr val="bg1"/>
                </a:solidFill>
                <a:latin typeface="Arial" panose="020B0604020202020204" pitchFamily="34" charset="0"/>
                <a:cs typeface="Arial" panose="020B0604020202020204" pitchFamily="34" charset="0"/>
              </a:rPr>
              <a:t>V.2023.01.01 | Board of Certified Safety Professionals | BCSP.ORG</a:t>
            </a:r>
          </a:p>
        </p:txBody>
      </p:sp>
    </p:spTree>
    <p:extLst>
      <p:ext uri="{BB962C8B-B14F-4D97-AF65-F5344CB8AC3E}">
        <p14:creationId xmlns:p14="http://schemas.microsoft.com/office/powerpoint/2010/main" val="2964089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ey Blank">
    <p:bg>
      <p:bgPr>
        <a:solidFill>
          <a:srgbClr val="66666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752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ight Grey Text">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6EC11833-E616-4BB4-9C9C-2D75DCFF306D}"/>
              </a:ext>
            </a:extLst>
          </p:cNvPr>
          <p:cNvSpPr/>
          <p:nvPr userDrawn="1"/>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1">
            <a:extLst>
              <a:ext uri="{FF2B5EF4-FFF2-40B4-BE49-F238E27FC236}">
                <a16:creationId xmlns:a16="http://schemas.microsoft.com/office/drawing/2014/main" id="{2B0F7114-92BA-45A2-8F4D-D3106C651D6A}"/>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0" name="Picture 9">
            <a:extLst>
              <a:ext uri="{FF2B5EF4-FFF2-40B4-BE49-F238E27FC236}">
                <a16:creationId xmlns:a16="http://schemas.microsoft.com/office/drawing/2014/main" id="{CD5CC58D-4335-48EE-A40C-8A6E2C4CA894}"/>
              </a:ext>
            </a:extLst>
          </p:cNvPr>
          <p:cNvPicPr>
            <a:picLocks noChangeAspect="1"/>
          </p:cNvPicPr>
          <p:nvPr userDrawn="1"/>
        </p:nvPicPr>
        <p:blipFill rotWithShape="1">
          <a:blip r:embed="rId2" cstate="email">
            <a:alphaModFix amt="40000"/>
            <a:extLst>
              <a:ext uri="{28A0092B-C50C-407E-A947-70E740481C1C}">
                <a14:useLocalDpi xmlns:a14="http://schemas.microsoft.com/office/drawing/2010/main"/>
              </a:ext>
            </a:extLst>
          </a:blip>
          <a:srcRect/>
          <a:stretch/>
        </p:blipFill>
        <p:spPr>
          <a:xfrm>
            <a:off x="1985663" y="-2596"/>
            <a:ext cx="10206337" cy="812800"/>
          </a:xfrm>
          <a:prstGeom prst="rect">
            <a:avLst/>
          </a:prstGeom>
          <a:effectLst/>
        </p:spPr>
      </p:pic>
      <p:sp>
        <p:nvSpPr>
          <p:cNvPr id="8" name="Text Placeholder 16">
            <a:extLst>
              <a:ext uri="{FF2B5EF4-FFF2-40B4-BE49-F238E27FC236}">
                <a16:creationId xmlns:a16="http://schemas.microsoft.com/office/drawing/2014/main" id="{08D5C470-ED5C-4536-B609-D4933C7F2552}"/>
              </a:ext>
            </a:extLst>
          </p:cNvPr>
          <p:cNvSpPr>
            <a:spLocks noGrp="1"/>
          </p:cNvSpPr>
          <p:nvPr>
            <p:ph type="body" sz="quarter" idx="11"/>
          </p:nvPr>
        </p:nvSpPr>
        <p:spPr>
          <a:xfrm>
            <a:off x="639763" y="2268538"/>
            <a:ext cx="11004550"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80399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ght Grey_Two Column">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9ADE2D1D-DD0B-4CF8-845F-4B2C184A3C71}"/>
              </a:ext>
            </a:extLst>
          </p:cNvPr>
          <p:cNvSpPr/>
          <p:nvPr userDrawn="1"/>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1">
            <a:extLst>
              <a:ext uri="{FF2B5EF4-FFF2-40B4-BE49-F238E27FC236}">
                <a16:creationId xmlns:a16="http://schemas.microsoft.com/office/drawing/2014/main" id="{08D27539-61B1-4C1B-B19E-542D27C2E23B}"/>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2" name="Picture 11">
            <a:extLst>
              <a:ext uri="{FF2B5EF4-FFF2-40B4-BE49-F238E27FC236}">
                <a16:creationId xmlns:a16="http://schemas.microsoft.com/office/drawing/2014/main" id="{45D2DCE5-036B-4464-BEF1-9FAF10DAC449}"/>
              </a:ext>
            </a:extLst>
          </p:cNvPr>
          <p:cNvPicPr>
            <a:picLocks noChangeAspect="1"/>
          </p:cNvPicPr>
          <p:nvPr userDrawn="1"/>
        </p:nvPicPr>
        <p:blipFill rotWithShape="1">
          <a:blip r:embed="rId2" cstate="email">
            <a:alphaModFix amt="40000"/>
            <a:extLst>
              <a:ext uri="{28A0092B-C50C-407E-A947-70E740481C1C}">
                <a14:useLocalDpi xmlns:a14="http://schemas.microsoft.com/office/drawing/2010/main"/>
              </a:ext>
            </a:extLst>
          </a:blip>
          <a:srcRect/>
          <a:stretch/>
        </p:blipFill>
        <p:spPr>
          <a:xfrm>
            <a:off x="1985663" y="-2596"/>
            <a:ext cx="10206337" cy="812800"/>
          </a:xfrm>
          <a:prstGeom prst="rect">
            <a:avLst/>
          </a:prstGeom>
          <a:effectLst/>
        </p:spPr>
      </p:pic>
      <p:sp>
        <p:nvSpPr>
          <p:cNvPr id="13" name="Text Placeholder 16">
            <a:extLst>
              <a:ext uri="{FF2B5EF4-FFF2-40B4-BE49-F238E27FC236}">
                <a16:creationId xmlns:a16="http://schemas.microsoft.com/office/drawing/2014/main" id="{F4DAB8DF-AD53-4866-9B4E-BF4B97A3A6F9}"/>
              </a:ext>
            </a:extLst>
          </p:cNvPr>
          <p:cNvSpPr>
            <a:spLocks noGrp="1"/>
          </p:cNvSpPr>
          <p:nvPr>
            <p:ph type="body" sz="quarter" idx="11"/>
          </p:nvPr>
        </p:nvSpPr>
        <p:spPr>
          <a:xfrm>
            <a:off x="639763" y="2268538"/>
            <a:ext cx="5280977" cy="3810000"/>
          </a:xfrm>
          <a:prstGeom prst="rect">
            <a:avLst/>
          </a:prstGeom>
        </p:spPr>
        <p:txBody>
          <a:bodyPr>
            <a:normAutofit/>
          </a:bodyPr>
          <a:lstStyle>
            <a:lvl1pPr marL="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6">
            <a:extLst>
              <a:ext uri="{FF2B5EF4-FFF2-40B4-BE49-F238E27FC236}">
                <a16:creationId xmlns:a16="http://schemas.microsoft.com/office/drawing/2014/main" id="{3059BC32-663E-457F-BB28-3657F3B78BAA}"/>
              </a:ext>
            </a:extLst>
          </p:cNvPr>
          <p:cNvSpPr>
            <a:spLocks noGrp="1"/>
          </p:cNvSpPr>
          <p:nvPr>
            <p:ph type="body" sz="quarter" idx="12"/>
          </p:nvPr>
        </p:nvSpPr>
        <p:spPr>
          <a:xfrm>
            <a:off x="6266263" y="2268538"/>
            <a:ext cx="5280977"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24766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ight Grey Blank">
    <p:bg>
      <p:bgPr>
        <a:solidFill>
          <a:schemeClr val="tx1">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389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ite_Text">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13AEAA38-DA7F-47C9-AA72-136B8EEB5E9C}"/>
              </a:ext>
            </a:extLst>
          </p:cNvPr>
          <p:cNvSpPr/>
          <p:nvPr userDrawn="1"/>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DC2CF92D-51C5-457B-908C-680E7653CB76}"/>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lstStyle>
            <a:lvl1pPr marL="0" indent="0">
              <a:buNone/>
              <a:defRPr sz="6000" b="1">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4" name="Picture 13">
            <a:extLst>
              <a:ext uri="{FF2B5EF4-FFF2-40B4-BE49-F238E27FC236}">
                <a16:creationId xmlns:a16="http://schemas.microsoft.com/office/drawing/2014/main" id="{B7C5DCCE-07BD-479B-96C0-6F70EA709D77}"/>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17" name="Text Placeholder 16">
            <a:extLst>
              <a:ext uri="{FF2B5EF4-FFF2-40B4-BE49-F238E27FC236}">
                <a16:creationId xmlns:a16="http://schemas.microsoft.com/office/drawing/2014/main" id="{C00968FA-131F-4501-957A-62A7C65A9C18}"/>
              </a:ext>
            </a:extLst>
          </p:cNvPr>
          <p:cNvSpPr>
            <a:spLocks noGrp="1"/>
          </p:cNvSpPr>
          <p:nvPr>
            <p:ph type="body" sz="quarter" idx="11"/>
          </p:nvPr>
        </p:nvSpPr>
        <p:spPr>
          <a:xfrm>
            <a:off x="639763" y="2268538"/>
            <a:ext cx="11004550" cy="3810000"/>
          </a:xfrm>
          <a:prstGeom prst="rect">
            <a:avLst/>
          </a:prstGeom>
        </p:spPr>
        <p:txBody>
          <a:bodyPr>
            <a:normAutofit/>
          </a:bodyPr>
          <a:lstStyle>
            <a:lvl1pPr marL="292608" indent="-292608">
              <a:lnSpc>
                <a:spcPct val="100000"/>
              </a:lnSpc>
              <a:spcBef>
                <a:spcPts val="0"/>
              </a:spcBef>
              <a:spcAft>
                <a:spcPts val="600"/>
              </a:spcAft>
              <a:defRPr>
                <a:latin typeface="Arial" panose="020B0604020202020204" pitchFamily="34" charset="0"/>
                <a:cs typeface="Arial" panose="020B0604020202020204" pitchFamily="34" charset="0"/>
              </a:defRPr>
            </a:lvl1pPr>
            <a:lvl2pPr marL="576072">
              <a:defRPr>
                <a:solidFill>
                  <a:srgbClr val="7F7F7F"/>
                </a:solidFill>
                <a:latin typeface="Arial" panose="020B0604020202020204" pitchFamily="34" charset="0"/>
                <a:cs typeface="Arial" panose="020B0604020202020204" pitchFamily="34" charset="0"/>
              </a:defRPr>
            </a:lvl2pPr>
            <a:lvl3pPr marL="914400">
              <a:defRPr>
                <a:solidFill>
                  <a:srgbClr val="7F7F7F"/>
                </a:solidFill>
                <a:latin typeface="Arial" panose="020B0604020202020204" pitchFamily="34" charset="0"/>
                <a:cs typeface="Arial" panose="020B0604020202020204" pitchFamily="34" charset="0"/>
              </a:defRPr>
            </a:lvl3pPr>
            <a:lvl4pPr marL="1371600">
              <a:defRPr>
                <a:solidFill>
                  <a:srgbClr val="7F7F7F"/>
                </a:solidFill>
                <a:latin typeface="Arial" panose="020B0604020202020204" pitchFamily="34" charset="0"/>
                <a:cs typeface="Arial" panose="020B0604020202020204" pitchFamily="34" charset="0"/>
              </a:defRPr>
            </a:lvl4pPr>
            <a:lvl5pPr marL="1828800">
              <a:defRPr>
                <a:solidFill>
                  <a:srgbClr val="7F7F7F"/>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929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ite_Two Column">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5FEDA3BD-2385-4C42-B178-B24E0BA83AB4}"/>
              </a:ext>
            </a:extLst>
          </p:cNvPr>
          <p:cNvSpPr/>
          <p:nvPr userDrawn="1"/>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1">
            <a:extLst>
              <a:ext uri="{FF2B5EF4-FFF2-40B4-BE49-F238E27FC236}">
                <a16:creationId xmlns:a16="http://schemas.microsoft.com/office/drawing/2014/main" id="{7974B753-8073-4919-ACCA-DF2B5D732AC5}"/>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lstStyle>
            <a:lvl1pPr marL="0" indent="0">
              <a:buNone/>
              <a:defRPr sz="6000" b="1">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6" name="Picture 5">
            <a:extLst>
              <a:ext uri="{FF2B5EF4-FFF2-40B4-BE49-F238E27FC236}">
                <a16:creationId xmlns:a16="http://schemas.microsoft.com/office/drawing/2014/main" id="{FBCC2B96-57B9-468D-8BE7-D0AA774F65E7}"/>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7" name="Text Placeholder 16">
            <a:extLst>
              <a:ext uri="{FF2B5EF4-FFF2-40B4-BE49-F238E27FC236}">
                <a16:creationId xmlns:a16="http://schemas.microsoft.com/office/drawing/2014/main" id="{F0D0DE67-EF20-49EC-832F-DDA3B64730AF}"/>
              </a:ext>
            </a:extLst>
          </p:cNvPr>
          <p:cNvSpPr>
            <a:spLocks noGrp="1"/>
          </p:cNvSpPr>
          <p:nvPr>
            <p:ph type="body" sz="quarter" idx="11"/>
          </p:nvPr>
        </p:nvSpPr>
        <p:spPr>
          <a:xfrm>
            <a:off x="639763" y="2268538"/>
            <a:ext cx="5280977" cy="3810000"/>
          </a:xfrm>
          <a:prstGeom prst="rect">
            <a:avLst/>
          </a:prstGeom>
        </p:spPr>
        <p:txBody>
          <a:bodyPr>
            <a:normAutofit/>
          </a:bodyPr>
          <a:lstStyle>
            <a:lvl1pPr marL="292608">
              <a:lnSpc>
                <a:spcPct val="100000"/>
              </a:lnSpc>
              <a:spcBef>
                <a:spcPts val="0"/>
              </a:spcBef>
              <a:spcAft>
                <a:spcPts val="600"/>
              </a:spcAft>
              <a:defRPr>
                <a:latin typeface="Arial" panose="020B0604020202020204" pitchFamily="34" charset="0"/>
                <a:cs typeface="Arial" panose="020B0604020202020204" pitchFamily="34" charset="0"/>
              </a:defRPr>
            </a:lvl1pPr>
            <a:lvl2pPr marL="576072">
              <a:defRPr>
                <a:solidFill>
                  <a:srgbClr val="7F7F7F"/>
                </a:solidFill>
                <a:latin typeface="Arial" panose="020B0604020202020204" pitchFamily="34" charset="0"/>
                <a:cs typeface="Arial" panose="020B0604020202020204" pitchFamily="34" charset="0"/>
              </a:defRPr>
            </a:lvl2pPr>
            <a:lvl3pPr marL="914400">
              <a:defRPr>
                <a:solidFill>
                  <a:srgbClr val="7F7F7F"/>
                </a:solidFill>
                <a:latin typeface="Arial" panose="020B0604020202020204" pitchFamily="34" charset="0"/>
                <a:cs typeface="Arial" panose="020B0604020202020204" pitchFamily="34" charset="0"/>
              </a:defRPr>
            </a:lvl3pPr>
            <a:lvl4pPr marL="1371600">
              <a:defRPr>
                <a:solidFill>
                  <a:srgbClr val="7F7F7F"/>
                </a:solidFill>
                <a:latin typeface="Arial" panose="020B0604020202020204" pitchFamily="34" charset="0"/>
                <a:cs typeface="Arial" panose="020B0604020202020204" pitchFamily="34" charset="0"/>
              </a:defRPr>
            </a:lvl4pPr>
            <a:lvl5pPr marL="1828800">
              <a:defRPr>
                <a:solidFill>
                  <a:srgbClr val="7F7F7F"/>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6">
            <a:extLst>
              <a:ext uri="{FF2B5EF4-FFF2-40B4-BE49-F238E27FC236}">
                <a16:creationId xmlns:a16="http://schemas.microsoft.com/office/drawing/2014/main" id="{3AE2319B-A7E5-4117-9EE0-D1C723CFC237}"/>
              </a:ext>
            </a:extLst>
          </p:cNvPr>
          <p:cNvSpPr>
            <a:spLocks noGrp="1"/>
          </p:cNvSpPr>
          <p:nvPr>
            <p:ph type="body" sz="quarter" idx="12"/>
          </p:nvPr>
        </p:nvSpPr>
        <p:spPr>
          <a:xfrm>
            <a:off x="6266263" y="2268538"/>
            <a:ext cx="5280977" cy="3810000"/>
          </a:xfrm>
          <a:prstGeom prst="rect">
            <a:avLst/>
          </a:prstGeom>
        </p:spPr>
        <p:txBody>
          <a:bodyPr>
            <a:normAutofit/>
          </a:bodyPr>
          <a:lstStyle>
            <a:lvl1pPr marL="292608" indent="-292608">
              <a:lnSpc>
                <a:spcPct val="100000"/>
              </a:lnSpc>
              <a:spcBef>
                <a:spcPts val="0"/>
              </a:spcBef>
              <a:spcAft>
                <a:spcPts val="600"/>
              </a:spcAft>
              <a:defRPr>
                <a:latin typeface="Arial" panose="020B0604020202020204" pitchFamily="34" charset="0"/>
                <a:cs typeface="Arial" panose="020B0604020202020204" pitchFamily="34" charset="0"/>
              </a:defRPr>
            </a:lvl1pPr>
            <a:lvl2pPr marL="576072">
              <a:defRPr>
                <a:solidFill>
                  <a:srgbClr val="7F7F7F"/>
                </a:solidFill>
                <a:latin typeface="Arial" panose="020B0604020202020204" pitchFamily="34" charset="0"/>
                <a:cs typeface="Arial" panose="020B0604020202020204" pitchFamily="34" charset="0"/>
              </a:defRPr>
            </a:lvl2pPr>
            <a:lvl3pPr marL="914400">
              <a:defRPr>
                <a:solidFill>
                  <a:srgbClr val="7F7F7F"/>
                </a:solidFill>
                <a:latin typeface="Arial" panose="020B0604020202020204" pitchFamily="34" charset="0"/>
                <a:cs typeface="Arial" panose="020B0604020202020204" pitchFamily="34" charset="0"/>
              </a:defRPr>
            </a:lvl3pPr>
            <a:lvl4pPr marL="1371600">
              <a:defRPr>
                <a:solidFill>
                  <a:srgbClr val="7F7F7F"/>
                </a:solidFill>
                <a:latin typeface="Arial" panose="020B0604020202020204" pitchFamily="34" charset="0"/>
                <a:cs typeface="Arial" panose="020B0604020202020204" pitchFamily="34" charset="0"/>
              </a:defRPr>
            </a:lvl4pPr>
            <a:lvl5pPr marL="1828800">
              <a:defRPr>
                <a:solidFill>
                  <a:srgbClr val="7F7F7F"/>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8080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hit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6489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Text">
    <p:bg>
      <p:bgPr>
        <a:solidFill>
          <a:srgbClr val="144B8E"/>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6EB4DFD-72DE-4153-8FDD-5000F0CD5201}"/>
              </a:ext>
            </a:extLst>
          </p:cNvPr>
          <p:cNvSpPr/>
          <p:nvPr userDrawn="1"/>
        </p:nvSpPr>
        <p:spPr>
          <a:xfrm>
            <a:off x="511934" y="779738"/>
            <a:ext cx="945292" cy="945292"/>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1">
            <a:extLst>
              <a:ext uri="{FF2B5EF4-FFF2-40B4-BE49-F238E27FC236}">
                <a16:creationId xmlns:a16="http://schemas.microsoft.com/office/drawing/2014/main" id="{DAE2A3EC-FA59-491F-B5AF-AA70DD255BD0}"/>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6" name="Picture 5">
            <a:extLst>
              <a:ext uri="{FF2B5EF4-FFF2-40B4-BE49-F238E27FC236}">
                <a16:creationId xmlns:a16="http://schemas.microsoft.com/office/drawing/2014/main" id="{F9341BC5-5437-4B45-81B3-A3D677ABE073}"/>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7" name="Text Placeholder 16">
            <a:extLst>
              <a:ext uri="{FF2B5EF4-FFF2-40B4-BE49-F238E27FC236}">
                <a16:creationId xmlns:a16="http://schemas.microsoft.com/office/drawing/2014/main" id="{3070BE09-68D7-409D-8D64-B578CE25440A}"/>
              </a:ext>
            </a:extLst>
          </p:cNvPr>
          <p:cNvSpPr>
            <a:spLocks noGrp="1"/>
          </p:cNvSpPr>
          <p:nvPr>
            <p:ph type="body" sz="quarter" idx="11"/>
          </p:nvPr>
        </p:nvSpPr>
        <p:spPr>
          <a:xfrm>
            <a:off x="639763" y="2268538"/>
            <a:ext cx="11004550"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a:extLst>
              <a:ext uri="{FF2B5EF4-FFF2-40B4-BE49-F238E27FC236}">
                <a16:creationId xmlns:a16="http://schemas.microsoft.com/office/drawing/2014/main" id="{2CFAB701-B71B-B543-BDC9-0391E5265A25}"/>
              </a:ext>
            </a:extLst>
          </p:cNvPr>
          <p:cNvSpPr txBox="1"/>
          <p:nvPr userDrawn="1"/>
        </p:nvSpPr>
        <p:spPr>
          <a:xfrm>
            <a:off x="-130629" y="-65314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973214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_Two Column">
    <p:bg>
      <p:bgPr>
        <a:solidFill>
          <a:srgbClr val="144B8E"/>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A392C57A-4B48-4188-9964-9ABEDF749D88}"/>
              </a:ext>
            </a:extLst>
          </p:cNvPr>
          <p:cNvSpPr/>
          <p:nvPr userDrawn="1"/>
        </p:nvSpPr>
        <p:spPr>
          <a:xfrm>
            <a:off x="511934" y="779738"/>
            <a:ext cx="945292" cy="945292"/>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1">
            <a:extLst>
              <a:ext uri="{FF2B5EF4-FFF2-40B4-BE49-F238E27FC236}">
                <a16:creationId xmlns:a16="http://schemas.microsoft.com/office/drawing/2014/main" id="{D2E99037-5728-435D-BFE5-C64B0B2B3049}"/>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7" name="Picture 6">
            <a:extLst>
              <a:ext uri="{FF2B5EF4-FFF2-40B4-BE49-F238E27FC236}">
                <a16:creationId xmlns:a16="http://schemas.microsoft.com/office/drawing/2014/main" id="{95A5BEA8-F4FD-4FBE-BF8B-CFA30DE95355}"/>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9" name="Text Placeholder 16">
            <a:extLst>
              <a:ext uri="{FF2B5EF4-FFF2-40B4-BE49-F238E27FC236}">
                <a16:creationId xmlns:a16="http://schemas.microsoft.com/office/drawing/2014/main" id="{ED530C8F-B098-4300-9708-DDDFBC0BF863}"/>
              </a:ext>
            </a:extLst>
          </p:cNvPr>
          <p:cNvSpPr>
            <a:spLocks noGrp="1"/>
          </p:cNvSpPr>
          <p:nvPr>
            <p:ph type="body" sz="quarter" idx="11"/>
          </p:nvPr>
        </p:nvSpPr>
        <p:spPr>
          <a:xfrm>
            <a:off x="639763" y="2268538"/>
            <a:ext cx="5280977" cy="3810000"/>
          </a:xfrm>
          <a:prstGeom prst="rect">
            <a:avLst/>
          </a:prstGeom>
        </p:spPr>
        <p:txBody>
          <a:bodyPr>
            <a:normAutofit/>
          </a:bodyPr>
          <a:lstStyle>
            <a:lvl1pPr marL="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6">
            <a:extLst>
              <a:ext uri="{FF2B5EF4-FFF2-40B4-BE49-F238E27FC236}">
                <a16:creationId xmlns:a16="http://schemas.microsoft.com/office/drawing/2014/main" id="{FBDFA456-3EAB-496F-844A-0B2B83BE2011}"/>
              </a:ext>
            </a:extLst>
          </p:cNvPr>
          <p:cNvSpPr>
            <a:spLocks noGrp="1"/>
          </p:cNvSpPr>
          <p:nvPr>
            <p:ph type="body" sz="quarter" idx="12"/>
          </p:nvPr>
        </p:nvSpPr>
        <p:spPr>
          <a:xfrm>
            <a:off x="6266263" y="2268538"/>
            <a:ext cx="5280977"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79868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Blank">
    <p:bg>
      <p:bgPr>
        <a:solidFill>
          <a:srgbClr val="144B8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490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ey Text">
    <p:bg>
      <p:bgPr>
        <a:solidFill>
          <a:srgbClr val="666666"/>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6EC11833-E616-4BB4-9C9C-2D75DCFF306D}"/>
              </a:ext>
            </a:extLst>
          </p:cNvPr>
          <p:cNvSpPr/>
          <p:nvPr userDrawn="1"/>
        </p:nvSpPr>
        <p:spPr>
          <a:xfrm>
            <a:off x="511934" y="779738"/>
            <a:ext cx="945292" cy="945292"/>
          </a:xfrm>
          <a:prstGeom prst="ellipse">
            <a:avLst/>
          </a:prstGeom>
          <a:solidFill>
            <a:srgbClr val="FB8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43B0B48-E0EF-425A-A2A6-9C8432BF8703}"/>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6" name="Text Placeholder 11">
            <a:extLst>
              <a:ext uri="{FF2B5EF4-FFF2-40B4-BE49-F238E27FC236}">
                <a16:creationId xmlns:a16="http://schemas.microsoft.com/office/drawing/2014/main" id="{2B0F7114-92BA-45A2-8F4D-D3106C651D6A}"/>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7" name="Text Placeholder 16">
            <a:extLst>
              <a:ext uri="{FF2B5EF4-FFF2-40B4-BE49-F238E27FC236}">
                <a16:creationId xmlns:a16="http://schemas.microsoft.com/office/drawing/2014/main" id="{1D7142BC-B7A2-4FBB-B6FB-465AE69E5A80}"/>
              </a:ext>
            </a:extLst>
          </p:cNvPr>
          <p:cNvSpPr>
            <a:spLocks noGrp="1"/>
          </p:cNvSpPr>
          <p:nvPr>
            <p:ph type="body" sz="quarter" idx="11"/>
          </p:nvPr>
        </p:nvSpPr>
        <p:spPr>
          <a:xfrm>
            <a:off x="639763" y="2268538"/>
            <a:ext cx="11004550"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47756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ey_Two Column">
    <p:bg>
      <p:bgPr>
        <a:solidFill>
          <a:srgbClr val="666666"/>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9ADE2D1D-DD0B-4CF8-845F-4B2C184A3C71}"/>
              </a:ext>
            </a:extLst>
          </p:cNvPr>
          <p:cNvSpPr/>
          <p:nvPr userDrawn="1"/>
        </p:nvSpPr>
        <p:spPr>
          <a:xfrm>
            <a:off x="511934" y="779738"/>
            <a:ext cx="945292" cy="945292"/>
          </a:xfrm>
          <a:prstGeom prst="ellipse">
            <a:avLst/>
          </a:prstGeom>
          <a:solidFill>
            <a:srgbClr val="FB8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2E5F2F8-D458-455F-B47B-977436E08230}"/>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7" name="Text Placeholder 11">
            <a:extLst>
              <a:ext uri="{FF2B5EF4-FFF2-40B4-BE49-F238E27FC236}">
                <a16:creationId xmlns:a16="http://schemas.microsoft.com/office/drawing/2014/main" id="{08D27539-61B1-4C1B-B19E-542D27C2E23B}"/>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1" name="Text Placeholder 16">
            <a:extLst>
              <a:ext uri="{FF2B5EF4-FFF2-40B4-BE49-F238E27FC236}">
                <a16:creationId xmlns:a16="http://schemas.microsoft.com/office/drawing/2014/main" id="{88716255-BDAD-4174-BF40-00BC37501355}"/>
              </a:ext>
            </a:extLst>
          </p:cNvPr>
          <p:cNvSpPr>
            <a:spLocks noGrp="1"/>
          </p:cNvSpPr>
          <p:nvPr>
            <p:ph type="body" sz="quarter" idx="11"/>
          </p:nvPr>
        </p:nvSpPr>
        <p:spPr>
          <a:xfrm>
            <a:off x="639763" y="2268538"/>
            <a:ext cx="5280977" cy="3810000"/>
          </a:xfrm>
          <a:prstGeom prst="rect">
            <a:avLst/>
          </a:prstGeom>
        </p:spPr>
        <p:txBody>
          <a:bodyPr>
            <a:normAutofit/>
          </a:bodyPr>
          <a:lstStyle>
            <a:lvl1pPr marL="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6">
            <a:extLst>
              <a:ext uri="{FF2B5EF4-FFF2-40B4-BE49-F238E27FC236}">
                <a16:creationId xmlns:a16="http://schemas.microsoft.com/office/drawing/2014/main" id="{A1FD60F6-9DAA-4889-A934-64F92E8681D2}"/>
              </a:ext>
            </a:extLst>
          </p:cNvPr>
          <p:cNvSpPr>
            <a:spLocks noGrp="1"/>
          </p:cNvSpPr>
          <p:nvPr>
            <p:ph type="body" sz="quarter" idx="12"/>
          </p:nvPr>
        </p:nvSpPr>
        <p:spPr>
          <a:xfrm>
            <a:off x="6266263" y="2268538"/>
            <a:ext cx="5280977"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1098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9A5848-C4A6-4D33-9FF3-432ACE43F052}"/>
              </a:ext>
            </a:extLst>
          </p:cNvPr>
          <p:cNvSpPr/>
          <p:nvPr userDrawn="1"/>
        </p:nvSpPr>
        <p:spPr>
          <a:xfrm>
            <a:off x="0" y="6282047"/>
            <a:ext cx="12192000" cy="57595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C873DEC-C52B-4612-B8BE-01C16688C9D0}"/>
              </a:ext>
            </a:extLst>
          </p:cNvPr>
          <p:cNvSpPr txBox="1"/>
          <p:nvPr userDrawn="1"/>
        </p:nvSpPr>
        <p:spPr>
          <a:xfrm>
            <a:off x="140154" y="6637864"/>
            <a:ext cx="3475243" cy="215444"/>
          </a:xfrm>
          <a:prstGeom prst="rect">
            <a:avLst/>
          </a:prstGeom>
          <a:noFill/>
        </p:spPr>
        <p:txBody>
          <a:bodyPr wrap="square" rtlCol="0" anchor="ctr" anchorCtr="0">
            <a:spAutoFit/>
          </a:bodyPr>
          <a:lstStyle/>
          <a:p>
            <a:r>
              <a:rPr lang="en-US" sz="800" dirty="0">
                <a:solidFill>
                  <a:schemeClr val="bg1"/>
                </a:solidFill>
                <a:latin typeface="Arial" panose="020B0604020202020204" pitchFamily="34" charset="0"/>
                <a:cs typeface="Arial" panose="020B0604020202020204" pitchFamily="34" charset="0"/>
              </a:rPr>
              <a:t>V.2023.01.01 | Board of Certified Safety Professionals | BCSP.ORG</a:t>
            </a:r>
          </a:p>
        </p:txBody>
      </p:sp>
      <p:pic>
        <p:nvPicPr>
          <p:cNvPr id="14" name="Picture 13">
            <a:extLst>
              <a:ext uri="{FF2B5EF4-FFF2-40B4-BE49-F238E27FC236}">
                <a16:creationId xmlns:a16="http://schemas.microsoft.com/office/drawing/2014/main" id="{4EC2E63B-010C-48F8-839E-965C3F67CDA4}"/>
              </a:ext>
            </a:extLst>
          </p:cNvPr>
          <p:cNvPicPr>
            <a:picLocks noChangeAspect="1"/>
          </p:cNvPicPr>
          <p:nvPr userDrawn="1"/>
        </p:nvPicPr>
        <p:blipFill rotWithShape="1">
          <a:blip r:embed="rId15" cstate="email">
            <a:alphaModFix amt="54000"/>
            <a:extLst>
              <a:ext uri="{28A0092B-C50C-407E-A947-70E740481C1C}">
                <a14:useLocalDpi xmlns:a14="http://schemas.microsoft.com/office/drawing/2010/main"/>
              </a:ext>
            </a:extLst>
          </a:blip>
          <a:srcRect/>
          <a:stretch/>
        </p:blipFill>
        <p:spPr>
          <a:xfrm>
            <a:off x="-1" y="6403310"/>
            <a:ext cx="9646807" cy="238768"/>
          </a:xfrm>
          <a:prstGeom prst="rect">
            <a:avLst/>
          </a:prstGeom>
          <a:effectLst/>
        </p:spPr>
      </p:pic>
      <p:pic>
        <p:nvPicPr>
          <p:cNvPr id="15" name="Picture 14" descr="A picture containing text&#10;&#10;Description automatically generated">
            <a:extLst>
              <a:ext uri="{FF2B5EF4-FFF2-40B4-BE49-F238E27FC236}">
                <a16:creationId xmlns:a16="http://schemas.microsoft.com/office/drawing/2014/main" id="{A94256BB-F81F-4EA6-8230-3EEB7675F3AD}"/>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9696988" y="6373754"/>
            <a:ext cx="2354858" cy="316020"/>
          </a:xfrm>
          <a:prstGeom prst="rect">
            <a:avLst/>
          </a:prstGeom>
        </p:spPr>
      </p:pic>
    </p:spTree>
    <p:extLst>
      <p:ext uri="{BB962C8B-B14F-4D97-AF65-F5344CB8AC3E}">
        <p14:creationId xmlns:p14="http://schemas.microsoft.com/office/powerpoint/2010/main" val="1646928886"/>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39.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www.bcsp.org/GSP" TargetMode="Externa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54.jpeg"/><Relationship Id="rId5" Type="http://schemas.openxmlformats.org/officeDocument/2006/relationships/hyperlink" Target="http://www.bcsp.org/GSP" TargetMode="Externa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56.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3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0.png"/><Relationship Id="rId1" Type="http://schemas.openxmlformats.org/officeDocument/2006/relationships/slideLayout" Target="../slideLayouts/slideLayout4.xml"/><Relationship Id="rId5" Type="http://schemas.openxmlformats.org/officeDocument/2006/relationships/image" Target="../media/image61.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39.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68.png"/><Relationship Id="rId5" Type="http://schemas.openxmlformats.org/officeDocument/2006/relationships/image" Target="../media/image39.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85.png"/><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A01461-9857-4082-964F-FEF2039C084F}"/>
              </a:ext>
            </a:extLst>
          </p:cNvPr>
          <p:cNvSpPr>
            <a:spLocks noGrp="1"/>
          </p:cNvSpPr>
          <p:nvPr>
            <p:ph type="body" sz="quarter" idx="10"/>
          </p:nvPr>
        </p:nvSpPr>
        <p:spPr>
          <a:xfrm>
            <a:off x="495300" y="1440549"/>
            <a:ext cx="11148060" cy="2963518"/>
          </a:xfrm>
        </p:spPr>
        <p:txBody>
          <a:bodyPr>
            <a:normAutofit/>
          </a:bodyPr>
          <a:lstStyle/>
          <a:p>
            <a:r>
              <a:rPr lang="en-US" dirty="0"/>
              <a:t>BCSP </a:t>
            </a:r>
          </a:p>
          <a:p>
            <a:r>
              <a:rPr lang="en-US" dirty="0"/>
              <a:t>Certifications</a:t>
            </a:r>
          </a:p>
        </p:txBody>
      </p:sp>
    </p:spTree>
    <p:extLst>
      <p:ext uri="{BB962C8B-B14F-4D97-AF65-F5344CB8AC3E}">
        <p14:creationId xmlns:p14="http://schemas.microsoft.com/office/powerpoint/2010/main" val="11442525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5DC7D595-8271-431A-81B1-9CEA5D4B55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8272" y="2351439"/>
            <a:ext cx="11927546" cy="3071567"/>
          </a:xfrm>
          <a:prstGeom prst="rect">
            <a:avLst/>
          </a:prstGeom>
        </p:spPr>
      </p:pic>
      <p:sp>
        <p:nvSpPr>
          <p:cNvPr id="8" name="Text Placeholder 7">
            <a:extLst>
              <a:ext uri="{FF2B5EF4-FFF2-40B4-BE49-F238E27FC236}">
                <a16:creationId xmlns:a16="http://schemas.microsoft.com/office/drawing/2014/main" id="{2730CF06-E78F-4340-B5BF-DD24A99F706D}"/>
              </a:ext>
            </a:extLst>
          </p:cNvPr>
          <p:cNvSpPr>
            <a:spLocks noGrp="1"/>
          </p:cNvSpPr>
          <p:nvPr>
            <p:ph type="body" sz="quarter" idx="10"/>
          </p:nvPr>
        </p:nvSpPr>
        <p:spPr/>
        <p:txBody>
          <a:bodyPr>
            <a:normAutofit fontScale="85000" lnSpcReduction="10000"/>
          </a:bodyPr>
          <a:lstStyle/>
          <a:p>
            <a:r>
              <a:rPr lang="en-US" sz="6000" dirty="0">
                <a:solidFill>
                  <a:schemeClr val="bg1"/>
                </a:solidFill>
              </a:rPr>
              <a:t>The Certification Process</a:t>
            </a:r>
            <a:endParaRPr lang="en-US" sz="6000" dirty="0">
              <a:solidFill>
                <a:schemeClr val="bg1"/>
              </a:solidFill>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1086584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orking on a computer&#10;&#10;Description automatically generated with low confidence">
            <a:extLst>
              <a:ext uri="{FF2B5EF4-FFF2-40B4-BE49-F238E27FC236}">
                <a16:creationId xmlns:a16="http://schemas.microsoft.com/office/drawing/2014/main" id="{D2028397-FFC1-49A3-9062-75E3A50E75A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84" t="-17567"/>
          <a:stretch/>
        </p:blipFill>
        <p:spPr>
          <a:xfrm>
            <a:off x="909300" y="466244"/>
            <a:ext cx="11094018" cy="5821270"/>
          </a:xfrm>
          <a:prstGeom prst="rect">
            <a:avLst/>
          </a:prstGeom>
          <a:effectLst>
            <a:softEdge rad="635000"/>
          </a:effectLst>
        </p:spPr>
      </p:pic>
      <p:sp>
        <p:nvSpPr>
          <p:cNvPr id="2" name="Text Placeholder 1">
            <a:extLst>
              <a:ext uri="{FF2B5EF4-FFF2-40B4-BE49-F238E27FC236}">
                <a16:creationId xmlns:a16="http://schemas.microsoft.com/office/drawing/2014/main" id="{BA8B6E44-ACE4-4CC3-8ADB-76BC00368289}"/>
              </a:ext>
            </a:extLst>
          </p:cNvPr>
          <p:cNvSpPr>
            <a:spLocks noGrp="1"/>
          </p:cNvSpPr>
          <p:nvPr>
            <p:ph type="body" sz="quarter" idx="10"/>
          </p:nvPr>
        </p:nvSpPr>
        <p:spPr>
          <a:xfrm>
            <a:off x="639766" y="940526"/>
            <a:ext cx="9464354" cy="1011980"/>
          </a:xfrm>
        </p:spPr>
        <p:txBody>
          <a:bodyPr/>
          <a:lstStyle/>
          <a:p>
            <a:r>
              <a:rPr lang="en-US" sz="6000" dirty="0">
                <a:solidFill>
                  <a:schemeClr val="tx1"/>
                </a:solidFill>
              </a:rPr>
              <a:t>Apply Online: BCSP.ORG</a:t>
            </a:r>
            <a:endParaRPr lang="en-US" sz="6000" dirty="0">
              <a:solidFill>
                <a:schemeClr val="tx1"/>
              </a:solidFill>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3940154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C2E37F-365C-4026-8583-649B199E4BF6}"/>
              </a:ext>
            </a:extLst>
          </p:cNvPr>
          <p:cNvSpPr>
            <a:spLocks noGrp="1"/>
          </p:cNvSpPr>
          <p:nvPr>
            <p:ph type="body" sz="quarter" idx="10"/>
          </p:nvPr>
        </p:nvSpPr>
        <p:spPr/>
        <p:txBody>
          <a:bodyPr>
            <a:normAutofit fontScale="92500"/>
          </a:bodyPr>
          <a:lstStyle/>
          <a:p>
            <a:r>
              <a:rPr lang="en-US" sz="6000" dirty="0">
                <a:solidFill>
                  <a:schemeClr val="bg1"/>
                </a:solidFill>
              </a:rPr>
              <a:t>Eligibility Requirements</a:t>
            </a:r>
          </a:p>
          <a:p>
            <a:endParaRPr lang="en-US" dirty="0"/>
          </a:p>
        </p:txBody>
      </p:sp>
      <p:sp>
        <p:nvSpPr>
          <p:cNvPr id="4" name="Rectangle 3">
            <a:extLst>
              <a:ext uri="{FF2B5EF4-FFF2-40B4-BE49-F238E27FC236}">
                <a16:creationId xmlns:a16="http://schemas.microsoft.com/office/drawing/2014/main" id="{98ECE770-44B7-4AD4-9931-EF0B41CA7006}"/>
              </a:ext>
            </a:extLst>
          </p:cNvPr>
          <p:cNvSpPr/>
          <p:nvPr/>
        </p:nvSpPr>
        <p:spPr>
          <a:xfrm>
            <a:off x="-28230" y="1928467"/>
            <a:ext cx="12220230" cy="462768"/>
          </a:xfrm>
          <a:prstGeom prst="rect">
            <a:avLst/>
          </a:prstGeom>
          <a:gradFill>
            <a:gsLst>
              <a:gs pos="77000">
                <a:schemeClr val="accent1">
                  <a:lumMod val="5000"/>
                  <a:lumOff val="9500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6E7DC36-EE54-4D71-A673-D51997769F49}"/>
              </a:ext>
            </a:extLst>
          </p:cNvPr>
          <p:cNvSpPr/>
          <p:nvPr/>
        </p:nvSpPr>
        <p:spPr>
          <a:xfrm>
            <a:off x="-28230" y="2516296"/>
            <a:ext cx="12220230" cy="462768"/>
          </a:xfrm>
          <a:prstGeom prst="rect">
            <a:avLst/>
          </a:prstGeom>
          <a:gradFill>
            <a:gsLst>
              <a:gs pos="77000">
                <a:schemeClr val="accent1">
                  <a:lumMod val="5000"/>
                  <a:lumOff val="9500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053EA12-2D62-46DD-A541-0BBB994D472A}"/>
              </a:ext>
            </a:extLst>
          </p:cNvPr>
          <p:cNvSpPr/>
          <p:nvPr/>
        </p:nvSpPr>
        <p:spPr>
          <a:xfrm>
            <a:off x="-28230" y="3091061"/>
            <a:ext cx="12220230" cy="462768"/>
          </a:xfrm>
          <a:prstGeom prst="rect">
            <a:avLst/>
          </a:prstGeom>
          <a:gradFill>
            <a:gsLst>
              <a:gs pos="77000">
                <a:schemeClr val="accent1">
                  <a:lumMod val="5000"/>
                  <a:lumOff val="9500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75D8561-1DA6-45CA-8484-76050CAF9CF6}"/>
              </a:ext>
            </a:extLst>
          </p:cNvPr>
          <p:cNvSpPr/>
          <p:nvPr/>
        </p:nvSpPr>
        <p:spPr>
          <a:xfrm>
            <a:off x="-28230" y="3678890"/>
            <a:ext cx="12220230" cy="462768"/>
          </a:xfrm>
          <a:prstGeom prst="rect">
            <a:avLst/>
          </a:prstGeom>
          <a:gradFill>
            <a:gsLst>
              <a:gs pos="77000">
                <a:schemeClr val="accent1">
                  <a:lumMod val="5000"/>
                  <a:lumOff val="9500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D88D4D5-712E-406E-AA09-F72A873F31AA}"/>
              </a:ext>
            </a:extLst>
          </p:cNvPr>
          <p:cNvSpPr txBox="1"/>
          <p:nvPr/>
        </p:nvSpPr>
        <p:spPr>
          <a:xfrm>
            <a:off x="2308816" y="1918269"/>
            <a:ext cx="7546138" cy="2970044"/>
          </a:xfrm>
          <a:prstGeom prst="rect">
            <a:avLst/>
          </a:prstGeom>
          <a:noFill/>
        </p:spPr>
        <p:txBody>
          <a:bodyPr wrap="square" rtlCol="0">
            <a:spAutoFit/>
          </a:bodyPr>
          <a:lstStyle/>
          <a:p>
            <a:pPr>
              <a:spcBef>
                <a:spcPts val="600"/>
              </a:spcBef>
              <a:spcAft>
                <a:spcPts val="600"/>
              </a:spcAft>
            </a:pPr>
            <a:r>
              <a:rPr lang="en-US" sz="2800" b="1" dirty="0">
                <a:latin typeface="Arial" panose="020B0604020202020204" pitchFamily="34" charset="0"/>
              </a:rPr>
              <a:t>Education (or training)</a:t>
            </a:r>
          </a:p>
          <a:p>
            <a:pPr>
              <a:spcBef>
                <a:spcPts val="600"/>
              </a:spcBef>
              <a:spcAft>
                <a:spcPts val="600"/>
              </a:spcAft>
            </a:pPr>
            <a:r>
              <a:rPr lang="en-US" sz="2800" b="1" dirty="0">
                <a:latin typeface="Arial" panose="020B0604020202020204" pitchFamily="34" charset="0"/>
              </a:rPr>
              <a:t>Experience</a:t>
            </a:r>
          </a:p>
          <a:p>
            <a:pPr>
              <a:spcBef>
                <a:spcPts val="600"/>
              </a:spcBef>
              <a:spcAft>
                <a:spcPts val="600"/>
              </a:spcAft>
            </a:pPr>
            <a:r>
              <a:rPr lang="en-US" sz="2800" b="1" dirty="0">
                <a:latin typeface="Arial" panose="020B0604020202020204" pitchFamily="34" charset="0"/>
              </a:rPr>
              <a:t>Examination</a:t>
            </a:r>
          </a:p>
          <a:p>
            <a:pPr>
              <a:spcBef>
                <a:spcPts val="600"/>
              </a:spcBef>
              <a:spcAft>
                <a:spcPts val="600"/>
              </a:spcAft>
            </a:pPr>
            <a:r>
              <a:rPr lang="en-US" sz="2800" b="1" dirty="0">
                <a:latin typeface="Arial" panose="020B0604020202020204" pitchFamily="34" charset="0"/>
              </a:rPr>
              <a:t>Ethics</a:t>
            </a:r>
          </a:p>
          <a:p>
            <a:pPr marL="742950" indent="-742950">
              <a:buAutoNum type="arabicPeriod"/>
            </a:pPr>
            <a:endParaRPr lang="en-US" sz="4000" b="1" dirty="0">
              <a:latin typeface="Arial" panose="020B0604020202020204" pitchFamily="34" charset="0"/>
            </a:endParaRPr>
          </a:p>
        </p:txBody>
      </p:sp>
      <p:sp>
        <p:nvSpPr>
          <p:cNvPr id="9" name="Rectangle 8">
            <a:extLst>
              <a:ext uri="{FF2B5EF4-FFF2-40B4-BE49-F238E27FC236}">
                <a16:creationId xmlns:a16="http://schemas.microsoft.com/office/drawing/2014/main" id="{CD57134B-F351-4CC4-8006-9018E232B3E3}"/>
              </a:ext>
            </a:extLst>
          </p:cNvPr>
          <p:cNvSpPr/>
          <p:nvPr/>
        </p:nvSpPr>
        <p:spPr>
          <a:xfrm rot="1825694">
            <a:off x="-929651" y="1798220"/>
            <a:ext cx="2861577" cy="2014152"/>
          </a:xfrm>
          <a:prstGeom prst="rect">
            <a:avLst/>
          </a:prstGeom>
          <a:solidFill>
            <a:srgbClr val="FB8D0B"/>
          </a:solidFill>
          <a:ln>
            <a:noFill/>
          </a:ln>
          <a:effectLst>
            <a:outerShdw blurRad="363686" dist="180776" dir="18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4F678137-FD03-40E1-B31F-3FC1D87D3A2F}"/>
              </a:ext>
            </a:extLst>
          </p:cNvPr>
          <p:cNvSpPr txBox="1"/>
          <p:nvPr/>
        </p:nvSpPr>
        <p:spPr>
          <a:xfrm>
            <a:off x="215012" y="2164739"/>
            <a:ext cx="1264227" cy="461665"/>
          </a:xfrm>
          <a:prstGeom prst="rect">
            <a:avLst/>
          </a:prstGeom>
          <a:noFill/>
        </p:spPr>
        <p:txBody>
          <a:bodyPr wrap="square" rtlCol="0">
            <a:spAutoFit/>
          </a:bodyPr>
          <a:lstStyle/>
          <a:p>
            <a:pPr>
              <a:spcBef>
                <a:spcPts val="600"/>
              </a:spcBef>
              <a:spcAft>
                <a:spcPts val="600"/>
              </a:spcAft>
            </a:pPr>
            <a:r>
              <a:rPr lang="en-US" sz="2400" b="1" dirty="0">
                <a:solidFill>
                  <a:schemeClr val="bg1"/>
                </a:solidFill>
                <a:latin typeface="Arial" panose="020B0604020202020204" pitchFamily="34" charset="0"/>
              </a:rPr>
              <a:t>The 4</a:t>
            </a:r>
            <a:endParaRPr lang="en-US" sz="2400" b="1" dirty="0">
              <a:latin typeface="Arial" panose="020B0604020202020204" pitchFamily="34" charset="0"/>
            </a:endParaRPr>
          </a:p>
        </p:txBody>
      </p:sp>
      <p:sp>
        <p:nvSpPr>
          <p:cNvPr id="11" name="TextBox 10">
            <a:extLst>
              <a:ext uri="{FF2B5EF4-FFF2-40B4-BE49-F238E27FC236}">
                <a16:creationId xmlns:a16="http://schemas.microsoft.com/office/drawing/2014/main" id="{68E39121-67A1-4C88-B219-73F3C3CA1DFA}"/>
              </a:ext>
            </a:extLst>
          </p:cNvPr>
          <p:cNvSpPr txBox="1"/>
          <p:nvPr/>
        </p:nvSpPr>
        <p:spPr>
          <a:xfrm>
            <a:off x="172167" y="2263091"/>
            <a:ext cx="1587233" cy="1569660"/>
          </a:xfrm>
          <a:prstGeom prst="rect">
            <a:avLst/>
          </a:prstGeom>
          <a:noFill/>
        </p:spPr>
        <p:txBody>
          <a:bodyPr wrap="square" rtlCol="0">
            <a:spAutoFit/>
          </a:bodyPr>
          <a:lstStyle/>
          <a:p>
            <a:pPr>
              <a:spcBef>
                <a:spcPts val="600"/>
              </a:spcBef>
              <a:spcAft>
                <a:spcPts val="600"/>
              </a:spcAft>
            </a:pPr>
            <a:r>
              <a:rPr lang="en-US" sz="9600" b="1" dirty="0">
                <a:latin typeface="Arial Black" panose="020B0604020202020204" pitchFamily="34" charset="0"/>
                <a:cs typeface="Arial Black" panose="020B0604020202020204" pitchFamily="34" charset="0"/>
              </a:rPr>
              <a:t>E</a:t>
            </a:r>
            <a:r>
              <a:rPr lang="en-US" sz="2800" b="1" dirty="0">
                <a:latin typeface="Arial" panose="020B0604020202020204" pitchFamily="34" charset="0"/>
              </a:rPr>
              <a:t>’</a:t>
            </a:r>
            <a:r>
              <a:rPr lang="en-US" sz="4400" b="1" dirty="0">
                <a:latin typeface="Arial" panose="020B0604020202020204" pitchFamily="34" charset="0"/>
              </a:rPr>
              <a:t>s</a:t>
            </a:r>
            <a:endParaRPr lang="en-US" sz="4000" b="1" dirty="0">
              <a:latin typeface="Arial" panose="020B0604020202020204" pitchFamily="34" charset="0"/>
            </a:endParaRPr>
          </a:p>
        </p:txBody>
      </p:sp>
      <p:sp>
        <p:nvSpPr>
          <p:cNvPr id="12" name="Rectangle 11">
            <a:extLst>
              <a:ext uri="{FF2B5EF4-FFF2-40B4-BE49-F238E27FC236}">
                <a16:creationId xmlns:a16="http://schemas.microsoft.com/office/drawing/2014/main" id="{CB5A12E3-E4DD-4745-B39C-5F462C579D9A}"/>
              </a:ext>
            </a:extLst>
          </p:cNvPr>
          <p:cNvSpPr/>
          <p:nvPr/>
        </p:nvSpPr>
        <p:spPr>
          <a:xfrm>
            <a:off x="2337046" y="4374318"/>
            <a:ext cx="8616740" cy="584775"/>
          </a:xfrm>
          <a:prstGeom prst="rect">
            <a:avLst/>
          </a:prstGeom>
        </p:spPr>
        <p:txBody>
          <a:bodyPr wrap="square">
            <a:spAutoFit/>
          </a:bodyPr>
          <a:lstStyle/>
          <a:p>
            <a:r>
              <a:rPr lang="en-US" sz="3200" b="1" dirty="0">
                <a:solidFill>
                  <a:schemeClr val="bg1"/>
                </a:solidFill>
                <a:latin typeface="Arial" panose="020B0604020202020204" pitchFamily="34" charset="0"/>
                <a:cs typeface="Arial" panose="020B0604020202020204" pitchFamily="34" charset="0"/>
              </a:rPr>
              <a:t>Additional requirements:</a:t>
            </a:r>
          </a:p>
        </p:txBody>
      </p:sp>
      <p:sp>
        <p:nvSpPr>
          <p:cNvPr id="13" name="Rectangle 12">
            <a:extLst>
              <a:ext uri="{FF2B5EF4-FFF2-40B4-BE49-F238E27FC236}">
                <a16:creationId xmlns:a16="http://schemas.microsoft.com/office/drawing/2014/main" id="{79E978F1-7188-4572-B6AB-7ABFCF777C83}"/>
              </a:ext>
            </a:extLst>
          </p:cNvPr>
          <p:cNvSpPr/>
          <p:nvPr/>
        </p:nvSpPr>
        <p:spPr>
          <a:xfrm>
            <a:off x="2347678" y="5019916"/>
            <a:ext cx="9464877" cy="954107"/>
          </a:xfrm>
          <a:prstGeom prst="rect">
            <a:avLst/>
          </a:prstGeom>
        </p:spPr>
        <p:txBody>
          <a:bodyPr wrap="square">
            <a:spAutoFit/>
          </a:bodyPr>
          <a:lstStyle/>
          <a:p>
            <a:pPr marL="457200" indent="-457200">
              <a:buFont typeface="Arial" panose="020B0604020202020204" pitchFamily="34" charset="0"/>
              <a:buChar char="•"/>
            </a:pPr>
            <a:r>
              <a:rPr lang="en-US" sz="2800" b="1" dirty="0">
                <a:solidFill>
                  <a:schemeClr val="bg1">
                    <a:lumMod val="95000"/>
                  </a:schemeClr>
                </a:solidFill>
                <a:latin typeface="Arial Black" panose="020B0604020202020204" pitchFamily="34" charset="0"/>
              </a:rPr>
              <a:t>CSP: </a:t>
            </a:r>
            <a:r>
              <a:rPr lang="en-US" sz="2800" b="1" dirty="0">
                <a:solidFill>
                  <a:schemeClr val="bg1">
                    <a:lumMod val="95000"/>
                  </a:schemeClr>
                </a:solidFill>
                <a:latin typeface="Arial" panose="020B0604020202020204" pitchFamily="34" charset="0"/>
              </a:rPr>
              <a:t>must pass </a:t>
            </a:r>
            <a:r>
              <a:rPr lang="en-US" sz="2800" b="1" dirty="0">
                <a:solidFill>
                  <a:schemeClr val="bg1">
                    <a:lumMod val="95000"/>
                  </a:schemeClr>
                </a:solidFill>
                <a:latin typeface="Arial Black" panose="020B0604020202020204" pitchFamily="34" charset="0"/>
              </a:rPr>
              <a:t>two</a:t>
            </a:r>
            <a:r>
              <a:rPr lang="en-US" sz="2800" b="1" dirty="0">
                <a:solidFill>
                  <a:schemeClr val="bg1">
                    <a:lumMod val="95000"/>
                  </a:schemeClr>
                </a:solidFill>
                <a:latin typeface="Arial" panose="020B0604020202020204" pitchFamily="34" charset="0"/>
              </a:rPr>
              <a:t> exams or maintain a Qualifying Credential (ASP Waiver)</a:t>
            </a:r>
          </a:p>
        </p:txBody>
      </p:sp>
    </p:spTree>
    <p:extLst>
      <p:ext uri="{BB962C8B-B14F-4D97-AF65-F5344CB8AC3E}">
        <p14:creationId xmlns:p14="http://schemas.microsoft.com/office/powerpoint/2010/main" val="2150196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18" descr="A person holding a banana&#10;&#10;Description automatically generated">
            <a:extLst>
              <a:ext uri="{FF2B5EF4-FFF2-40B4-BE49-F238E27FC236}">
                <a16:creationId xmlns:a16="http://schemas.microsoft.com/office/drawing/2014/main" id="{5F9D07C9-C91E-48FE-8F1F-A6ED73E395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81831" y="1763713"/>
            <a:ext cx="2975450" cy="4351337"/>
          </a:xfrm>
        </p:spPr>
      </p:pic>
      <p:pic>
        <p:nvPicPr>
          <p:cNvPr id="4" name="Picture 3">
            <a:extLst>
              <a:ext uri="{FF2B5EF4-FFF2-40B4-BE49-F238E27FC236}">
                <a16:creationId xmlns:a16="http://schemas.microsoft.com/office/drawing/2014/main" id="{392A6EE6-16DF-49A2-AA5C-8E84718232E5}"/>
              </a:ext>
            </a:extLst>
          </p:cNvPr>
          <p:cNvPicPr>
            <a:picLocks noChangeAspect="1"/>
          </p:cNvPicPr>
          <p:nvPr/>
        </p:nvPicPr>
        <p:blipFill rotWithShape="1">
          <a:blip r:embed="rId4" cstate="email">
            <a:alphaModFix amt="20000"/>
            <a:extLst>
              <a:ext uri="{28A0092B-C50C-407E-A947-70E740481C1C}">
                <a14:useLocalDpi xmlns:a14="http://schemas.microsoft.com/office/drawing/2010/main"/>
              </a:ext>
            </a:extLst>
          </a:blip>
          <a:srcRect/>
          <a:stretch/>
        </p:blipFill>
        <p:spPr>
          <a:xfrm>
            <a:off x="2614012" y="416211"/>
            <a:ext cx="9577988" cy="812800"/>
          </a:xfrm>
          <a:prstGeom prst="rect">
            <a:avLst/>
          </a:prstGeom>
          <a:effectLst/>
        </p:spPr>
      </p:pic>
      <p:pic>
        <p:nvPicPr>
          <p:cNvPr id="5" name="Picture 4" descr="A person holding a banana&#10;&#10;Description automatically generated">
            <a:extLst>
              <a:ext uri="{FF2B5EF4-FFF2-40B4-BE49-F238E27FC236}">
                <a16:creationId xmlns:a16="http://schemas.microsoft.com/office/drawing/2014/main" id="{F5CC810A-67DB-4F27-A532-5FB07C95E04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279336" y="13249"/>
            <a:ext cx="5912664" cy="6267439"/>
          </a:xfrm>
          <a:prstGeom prst="rect">
            <a:avLst/>
          </a:prstGeom>
          <a:effectLst/>
        </p:spPr>
      </p:pic>
      <p:sp>
        <p:nvSpPr>
          <p:cNvPr id="6" name="Rectangle 5">
            <a:extLst>
              <a:ext uri="{FF2B5EF4-FFF2-40B4-BE49-F238E27FC236}">
                <a16:creationId xmlns:a16="http://schemas.microsoft.com/office/drawing/2014/main" id="{4FDF12F1-15F7-43FB-9183-1B8DEE3E00F1}"/>
              </a:ext>
            </a:extLst>
          </p:cNvPr>
          <p:cNvSpPr/>
          <p:nvPr/>
        </p:nvSpPr>
        <p:spPr>
          <a:xfrm>
            <a:off x="650199" y="2011013"/>
            <a:ext cx="8616740" cy="3416320"/>
          </a:xfrm>
          <a:prstGeom prst="rect">
            <a:avLst/>
          </a:prstGeom>
        </p:spPr>
        <p:txBody>
          <a:bodyPr wrap="square">
            <a:spAutoFit/>
          </a:bodyPr>
          <a:lstStyle/>
          <a:p>
            <a:pPr marL="365760" indent="-283464">
              <a:lnSpc>
                <a:spcPct val="100000"/>
              </a:lnSpc>
              <a:spcBef>
                <a:spcPts val="0"/>
              </a:spcBef>
              <a:defRPr/>
            </a:pPr>
            <a:r>
              <a:rPr lang="en-US" sz="2200" b="1" dirty="0">
                <a:latin typeface="Arial" panose="020B0604020202020204" pitchFamily="34" charset="0"/>
              </a:rPr>
              <a:t>Minimum Academic Requirement</a:t>
            </a:r>
          </a:p>
          <a:p>
            <a:pPr marL="571500" lvl="1" indent="-223838">
              <a:lnSpc>
                <a:spcPct val="100000"/>
              </a:lnSpc>
              <a:spcBef>
                <a:spcPts val="0"/>
              </a:spcBef>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Accredited* bachelor’s degree in any field</a:t>
            </a:r>
          </a:p>
          <a:p>
            <a:pPr marL="114300" indent="-223838">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a:p>
            <a:pPr marL="365760" indent="-283464">
              <a:lnSpc>
                <a:spcPct val="100000"/>
              </a:lnSpc>
              <a:spcBef>
                <a:spcPts val="0"/>
              </a:spcBef>
              <a:defRPr/>
            </a:pPr>
            <a:r>
              <a:rPr lang="en-US" sz="2200" b="1" dirty="0">
                <a:latin typeface="Arial" panose="020B0604020202020204" pitchFamily="34" charset="0"/>
              </a:rPr>
              <a:t>Experience Requirement </a:t>
            </a:r>
          </a:p>
          <a:p>
            <a:pPr marL="538163" indent="-180975">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At least four (4) years of experience where safety is at least 50%, </a:t>
            </a:r>
            <a:br>
              <a:rPr lang="en-US" sz="1600" b="1" dirty="0">
                <a:solidFill>
                  <a:schemeClr val="tx1">
                    <a:lumMod val="50000"/>
                    <a:lumOff val="50000"/>
                  </a:schemeClr>
                </a:solidFill>
                <a:latin typeface="Arial" panose="020B0604020202020204" pitchFamily="34" charset="0"/>
              </a:rPr>
            </a:br>
            <a:r>
              <a:rPr lang="en-US" sz="1600" b="1" dirty="0">
                <a:solidFill>
                  <a:schemeClr val="tx1">
                    <a:lumMod val="50000"/>
                    <a:lumOff val="50000"/>
                  </a:schemeClr>
                </a:solidFill>
                <a:latin typeface="Arial" panose="020B0604020202020204" pitchFamily="34" charset="0"/>
              </a:rPr>
              <a:t>preventative, professional level with breadth and depth of safety duties </a:t>
            </a:r>
          </a:p>
          <a:p>
            <a:pPr marL="538163" indent="-180975">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a:p>
            <a:pPr marL="365760" indent="-283464">
              <a:lnSpc>
                <a:spcPct val="100000"/>
              </a:lnSpc>
              <a:spcBef>
                <a:spcPts val="0"/>
              </a:spcBef>
              <a:defRPr/>
            </a:pPr>
            <a:r>
              <a:rPr lang="en-US" sz="2200" b="1" dirty="0">
                <a:latin typeface="Arial" panose="020B0604020202020204" pitchFamily="34" charset="0"/>
              </a:rPr>
              <a:t>Examination(s) </a:t>
            </a:r>
          </a:p>
          <a:p>
            <a:pPr marL="538163" indent="-180975">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Pass the ASP or hold an approved equivalent</a:t>
            </a:r>
          </a:p>
          <a:p>
            <a:pPr marL="538163" indent="-180975">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a:p>
            <a:pPr marL="365760" indent="-283464">
              <a:lnSpc>
                <a:spcPct val="100000"/>
              </a:lnSpc>
              <a:spcBef>
                <a:spcPts val="0"/>
              </a:spcBef>
              <a:defRPr/>
            </a:pPr>
            <a:r>
              <a:rPr lang="en-US" sz="2200" b="1" dirty="0">
                <a:latin typeface="Arial" panose="020B0604020202020204" pitchFamily="34" charset="0"/>
              </a:rPr>
              <a:t>Ethics</a:t>
            </a:r>
          </a:p>
          <a:p>
            <a:pPr marL="538163" indent="-180975">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Commitment to the BCSP Code of Ethics</a:t>
            </a:r>
          </a:p>
        </p:txBody>
      </p:sp>
      <p:pic>
        <p:nvPicPr>
          <p:cNvPr id="10" name="Picture 9">
            <a:extLst>
              <a:ext uri="{FF2B5EF4-FFF2-40B4-BE49-F238E27FC236}">
                <a16:creationId xmlns:a16="http://schemas.microsoft.com/office/drawing/2014/main" id="{36E29FC6-1945-433F-92E9-5ACCCBD47B41}"/>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575030" y="420371"/>
            <a:ext cx="2149519" cy="960327"/>
          </a:xfrm>
          <a:prstGeom prst="rect">
            <a:avLst/>
          </a:prstGeom>
        </p:spPr>
      </p:pic>
      <p:sp>
        <p:nvSpPr>
          <p:cNvPr id="11" name="TextBox 10">
            <a:extLst>
              <a:ext uri="{FF2B5EF4-FFF2-40B4-BE49-F238E27FC236}">
                <a16:creationId xmlns:a16="http://schemas.microsoft.com/office/drawing/2014/main" id="{DF8B9DEF-8B60-4E02-96AB-D5D4C1C8D350}"/>
              </a:ext>
            </a:extLst>
          </p:cNvPr>
          <p:cNvSpPr txBox="1"/>
          <p:nvPr/>
        </p:nvSpPr>
        <p:spPr>
          <a:xfrm>
            <a:off x="650196" y="5559249"/>
            <a:ext cx="8112804" cy="830997"/>
          </a:xfrm>
          <a:prstGeom prst="rect">
            <a:avLst/>
          </a:prstGeom>
          <a:noFill/>
        </p:spPr>
        <p:txBody>
          <a:bodyPr wrap="square" rtlCol="0">
            <a:spAutoFit/>
          </a:bodyPr>
          <a:lstStyle/>
          <a:p>
            <a:r>
              <a:rPr lang="en-US" sz="1200" b="1" dirty="0">
                <a:latin typeface="Arial Narrow" panose="020B0604020202020204" pitchFamily="34" charset="0"/>
                <a:cs typeface="Arial" panose="020B0604020202020204" pitchFamily="34" charset="0"/>
              </a:rPr>
              <a:t>*Degree Programs and School must be accredited. An accredited school is one that is recognized by the US Department of Education or the Council of Higher Education Accreditation (CHEA).</a:t>
            </a:r>
            <a:endParaRPr lang="en-US" sz="1200" b="1" dirty="0">
              <a:solidFill>
                <a:schemeClr val="bg1">
                  <a:lumMod val="65000"/>
                </a:schemeClr>
              </a:solidFill>
              <a:latin typeface="Arial Narrow" panose="020B0604020202020204" pitchFamily="34" charset="0"/>
              <a:cs typeface="Arial" panose="020B0604020202020204" pitchFamily="34" charset="0"/>
            </a:endParaRPr>
          </a:p>
          <a:p>
            <a:r>
              <a:rPr lang="en-US" sz="1200" b="1" dirty="0">
                <a:latin typeface="Arial Narrow" panose="020B0604020202020204" pitchFamily="34" charset="0"/>
                <a:cs typeface="Arial" panose="020B0604020202020204" pitchFamily="34" charset="0"/>
              </a:rPr>
              <a:t>*</a:t>
            </a:r>
            <a:r>
              <a:rPr lang="en-US" sz="1200" b="1" dirty="0">
                <a:latin typeface="Arial Narrow" panose="020B0604020202020204" pitchFamily="34" charset="0"/>
              </a:rPr>
              <a:t>When applying for the CSP with a degree from a college outside the United States, that degree will be evaluated for US equivalency.</a:t>
            </a:r>
          </a:p>
          <a:p>
            <a:endParaRPr lang="en-US" sz="1200" b="1" dirty="0">
              <a:solidFill>
                <a:schemeClr val="bg1">
                  <a:lumMod val="65000"/>
                </a:schemeClr>
              </a:solidFill>
              <a:latin typeface="Arial Narrow"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6AEE4480-5340-410D-BDAD-8C93A32A997C}"/>
              </a:ext>
            </a:extLst>
          </p:cNvPr>
          <p:cNvSpPr txBox="1">
            <a:spLocks/>
          </p:cNvSpPr>
          <p:nvPr/>
        </p:nvSpPr>
        <p:spPr>
          <a:xfrm>
            <a:off x="1165218" y="1345613"/>
            <a:ext cx="5912664" cy="481104"/>
          </a:xfrm>
          <a:prstGeom prst="rect">
            <a:avLst/>
          </a:prstGeom>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3200" dirty="0">
                <a:solidFill>
                  <a:srgbClr val="92D050"/>
                </a:solidFill>
              </a:rPr>
              <a:t>Eligibility Requirements </a:t>
            </a:r>
          </a:p>
        </p:txBody>
      </p:sp>
    </p:spTree>
    <p:extLst>
      <p:ext uri="{BB962C8B-B14F-4D97-AF65-F5344CB8AC3E}">
        <p14:creationId xmlns:p14="http://schemas.microsoft.com/office/powerpoint/2010/main" val="3471201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4570B967-85B6-4E92-B44B-8643FAAA35A2}"/>
              </a:ext>
            </a:extLst>
          </p:cNvPr>
          <p:cNvSpPr/>
          <p:nvPr/>
        </p:nvSpPr>
        <p:spPr>
          <a:xfrm>
            <a:off x="512038" y="778542"/>
            <a:ext cx="945292" cy="9452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D5903A4F-9A55-4D46-B564-CE941CF70DD4}"/>
              </a:ext>
            </a:extLst>
          </p:cNvPr>
          <p:cNvSpPr>
            <a:spLocks noGrp="1"/>
          </p:cNvSpPr>
          <p:nvPr>
            <p:ph type="body" sz="quarter" idx="10"/>
          </p:nvPr>
        </p:nvSpPr>
        <p:spPr>
          <a:xfrm>
            <a:off x="639766" y="940526"/>
            <a:ext cx="10577963" cy="1011980"/>
          </a:xfrm>
        </p:spPr>
        <p:txBody>
          <a:bodyPr/>
          <a:lstStyle/>
          <a:p>
            <a:r>
              <a:rPr lang="en-US" sz="6000" dirty="0">
                <a:solidFill>
                  <a:schemeClr val="tx1"/>
                </a:solidFill>
              </a:rPr>
              <a:t>Waivers of ASP Examination</a:t>
            </a:r>
            <a:endParaRPr lang="en-US" sz="6000" dirty="0">
              <a:solidFill>
                <a:schemeClr val="tx1"/>
              </a:solidFill>
              <a:effectLst>
                <a:outerShdw blurRad="38100" dist="38100" dir="2700000" algn="tl">
                  <a:srgbClr val="000000">
                    <a:alpha val="43137"/>
                  </a:srgbClr>
                </a:outerShdw>
              </a:effectLst>
            </a:endParaRPr>
          </a:p>
          <a:p>
            <a:endParaRPr lang="en-US" dirty="0"/>
          </a:p>
        </p:txBody>
      </p:sp>
      <p:graphicFrame>
        <p:nvGraphicFramePr>
          <p:cNvPr id="10" name="Content Placeholder 6">
            <a:extLst>
              <a:ext uri="{FF2B5EF4-FFF2-40B4-BE49-F238E27FC236}">
                <a16:creationId xmlns:a16="http://schemas.microsoft.com/office/drawing/2014/main" id="{AB0797F7-8702-49A0-861A-EAC655F45B67}"/>
              </a:ext>
            </a:extLst>
          </p:cNvPr>
          <p:cNvGraphicFramePr>
            <a:graphicFrameLocks/>
          </p:cNvGraphicFramePr>
          <p:nvPr>
            <p:extLst>
              <p:ext uri="{D42A27DB-BD31-4B8C-83A1-F6EECF244321}">
                <p14:modId xmlns:p14="http://schemas.microsoft.com/office/powerpoint/2010/main" val="2823089621"/>
              </p:ext>
            </p:extLst>
          </p:nvPr>
        </p:nvGraphicFramePr>
        <p:xfrm>
          <a:off x="527942" y="1924873"/>
          <a:ext cx="11162310" cy="3888774"/>
        </p:xfrm>
        <a:graphic>
          <a:graphicData uri="http://schemas.openxmlformats.org/drawingml/2006/table">
            <a:tbl>
              <a:tblPr firstRow="1" bandRow="1">
                <a:tableStyleId>{073A0DAA-6AF3-43AB-8588-CEC1D06C72B9}</a:tableStyleId>
              </a:tblPr>
              <a:tblGrid>
                <a:gridCol w="5888098">
                  <a:extLst>
                    <a:ext uri="{9D8B030D-6E8A-4147-A177-3AD203B41FA5}">
                      <a16:colId xmlns:a16="http://schemas.microsoft.com/office/drawing/2014/main" val="2886640414"/>
                    </a:ext>
                  </a:extLst>
                </a:gridCol>
                <a:gridCol w="5274212">
                  <a:extLst>
                    <a:ext uri="{9D8B030D-6E8A-4147-A177-3AD203B41FA5}">
                      <a16:colId xmlns:a16="http://schemas.microsoft.com/office/drawing/2014/main" val="3888597023"/>
                    </a:ext>
                  </a:extLst>
                </a:gridCol>
              </a:tblGrid>
              <a:tr h="0">
                <a:tc>
                  <a:txBody>
                    <a:bodyPr/>
                    <a:lstStyle/>
                    <a:p>
                      <a:r>
                        <a:rPr lang="en-US" sz="1900" dirty="0">
                          <a:solidFill>
                            <a:schemeClr val="tx1"/>
                          </a:solidFill>
                        </a:rPr>
                        <a:t>Organization</a:t>
                      </a:r>
                      <a:endParaRPr lang="en-US" sz="1900" b="1" i="0" dirty="0">
                        <a:solidFill>
                          <a:schemeClr val="tx1"/>
                        </a:solidFill>
                        <a:latin typeface="Arial" panose="020B0604020202020204" pitchFamily="34" charset="0"/>
                        <a:cs typeface="Arial" panose="020B0604020202020204" pitchFamily="34" charset="0"/>
                      </a:endParaRPr>
                    </a:p>
                  </a:txBody>
                  <a:tcPr marL="87386" marR="87386" marT="39387" marB="39387">
                    <a:solidFill>
                      <a:schemeClr val="accent4"/>
                    </a:solidFill>
                  </a:tcPr>
                </a:tc>
                <a:tc>
                  <a:txBody>
                    <a:bodyPr/>
                    <a:lstStyle/>
                    <a:p>
                      <a:r>
                        <a:rPr lang="en-US" sz="1900" dirty="0">
                          <a:solidFill>
                            <a:schemeClr val="tx1"/>
                          </a:solidFill>
                        </a:rPr>
                        <a:t>Credential/Diploma</a:t>
                      </a:r>
                      <a:endParaRPr lang="en-US" sz="1900" b="1" i="0" dirty="0">
                        <a:solidFill>
                          <a:schemeClr val="tx1"/>
                        </a:solidFill>
                        <a:latin typeface="Arial" panose="020B0604020202020204" pitchFamily="34" charset="0"/>
                        <a:cs typeface="Arial" panose="020B0604020202020204" pitchFamily="34" charset="0"/>
                      </a:endParaRPr>
                    </a:p>
                  </a:txBody>
                  <a:tcPr marL="87386" marR="87386" marT="39387" marB="39387">
                    <a:solidFill>
                      <a:schemeClr val="accent4"/>
                    </a:solidFill>
                  </a:tcPr>
                </a:tc>
                <a:extLst>
                  <a:ext uri="{0D108BD9-81ED-4DB2-BD59-A6C34878D82A}">
                    <a16:rowId xmlns:a16="http://schemas.microsoft.com/office/drawing/2014/main" val="1977575997"/>
                  </a:ext>
                </a:extLst>
              </a:tr>
              <a:tr h="320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latin typeface="Arial Narrow" panose="020B0604020202020204" pitchFamily="34" charset="0"/>
                        </a:rPr>
                        <a:t>American Board of Industrial Hygiene</a:t>
                      </a:r>
                      <a:r>
                        <a:rPr lang="en-US" sz="1400" b="1" i="0" baseline="0" dirty="0">
                          <a:latin typeface="Arial Narrow" panose="020B0604020202020204" pitchFamily="34" charset="0"/>
                        </a:rPr>
                        <a:t> (ABIH)</a:t>
                      </a:r>
                      <a:endParaRPr lang="en-US" sz="1400" b="1" i="0" dirty="0">
                        <a:latin typeface="Arial Narrow" panose="020B0604020202020204" pitchFamily="34" charset="0"/>
                        <a:cs typeface="Arial" panose="020B0604020202020204" pitchFamily="34" charset="0"/>
                      </a:endParaRPr>
                    </a:p>
                  </a:txBody>
                  <a:tcPr marL="78774" marR="78774" marT="39387" marB="3938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latin typeface="Arial Narrow" panose="020B0604020202020204" pitchFamily="34" charset="0"/>
                        </a:rPr>
                        <a:t>Certified</a:t>
                      </a:r>
                      <a:r>
                        <a:rPr lang="en-US" sz="1400" b="1" i="0" baseline="0" dirty="0">
                          <a:latin typeface="Arial Narrow" panose="020B0604020202020204" pitchFamily="34" charset="0"/>
                        </a:rPr>
                        <a:t> Industrial Hygienist</a:t>
                      </a:r>
                      <a:r>
                        <a:rPr lang="en-US" sz="1400" b="1" i="0" kern="1200" dirty="0">
                          <a:solidFill>
                            <a:schemeClr val="dk1"/>
                          </a:solidFill>
                          <a:effectLst/>
                          <a:latin typeface="Arial Narrow" panose="020B0604020202020204" pitchFamily="34" charset="0"/>
                          <a:ea typeface="+mn-ea"/>
                          <a:cs typeface="+mn-cs"/>
                        </a:rPr>
                        <a:t>®</a:t>
                      </a:r>
                      <a:r>
                        <a:rPr lang="en-US" sz="1400" b="1" i="0" baseline="0" dirty="0">
                          <a:latin typeface="Arial Narrow" panose="020B0604020202020204" pitchFamily="34" charset="0"/>
                        </a:rPr>
                        <a:t> (CIH</a:t>
                      </a:r>
                      <a:r>
                        <a:rPr lang="en-US" sz="1400" b="1" i="0" kern="1200" dirty="0">
                          <a:solidFill>
                            <a:schemeClr val="dk1"/>
                          </a:solidFill>
                          <a:effectLst/>
                          <a:latin typeface="Arial Narrow" panose="020B0604020202020204" pitchFamily="34" charset="0"/>
                          <a:ea typeface="+mn-ea"/>
                          <a:cs typeface="+mn-cs"/>
                        </a:rPr>
                        <a:t>®</a:t>
                      </a:r>
                      <a:r>
                        <a:rPr lang="en-US" sz="1400" b="1" i="0" baseline="0" dirty="0">
                          <a:latin typeface="Arial Narrow" panose="020B0604020202020204" pitchFamily="34" charset="0"/>
                        </a:rPr>
                        <a:t>)</a:t>
                      </a:r>
                      <a:endParaRPr lang="en-US" sz="1400" b="1" i="0" dirty="0">
                        <a:latin typeface="Arial Narrow" panose="020B0604020202020204" pitchFamily="34" charset="0"/>
                        <a:cs typeface="Arial" panose="020B0604020202020204" pitchFamily="34" charset="0"/>
                      </a:endParaRPr>
                    </a:p>
                  </a:txBody>
                  <a:tcPr marL="78774" marR="78774" marT="39387" marB="39387" anchor="ctr"/>
                </a:tc>
                <a:extLst>
                  <a:ext uri="{0D108BD9-81ED-4DB2-BD59-A6C34878D82A}">
                    <a16:rowId xmlns:a16="http://schemas.microsoft.com/office/drawing/2014/main" val="1090650002"/>
                  </a:ext>
                </a:extLst>
              </a:tr>
              <a:tr h="320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latin typeface="Arial Narrow" panose="020B0604020202020204" pitchFamily="34" charset="0"/>
                        </a:rPr>
                        <a:t>Board of Canadian Registered Safety Professionals (BCRSP)</a:t>
                      </a:r>
                      <a:endParaRPr lang="en-US" sz="1400" b="1" i="0" dirty="0">
                        <a:latin typeface="Arial Narrow" panose="020B0604020202020204" pitchFamily="34" charset="0"/>
                        <a:cs typeface="Arial" panose="020B0604020202020204" pitchFamily="34" charset="0"/>
                      </a:endParaRPr>
                    </a:p>
                  </a:txBody>
                  <a:tcPr marL="78774" marR="78774" marT="39387" marB="3938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latin typeface="Arial Narrow" panose="020B0604020202020204" pitchFamily="34" charset="0"/>
                        </a:rPr>
                        <a:t>Canadian Registered Safety Professional (CRSP)</a:t>
                      </a:r>
                      <a:endParaRPr lang="en-US" sz="1400" b="1" i="0" dirty="0">
                        <a:latin typeface="Arial Narrow" panose="020B0604020202020204" pitchFamily="34" charset="0"/>
                        <a:cs typeface="Arial" panose="020B0604020202020204" pitchFamily="34" charset="0"/>
                      </a:endParaRPr>
                    </a:p>
                  </a:txBody>
                  <a:tcPr marL="78774" marR="78774" marT="39387" marB="39387" anchor="ctr"/>
                </a:tc>
                <a:extLst>
                  <a:ext uri="{0D108BD9-81ED-4DB2-BD59-A6C34878D82A}">
                    <a16:rowId xmlns:a16="http://schemas.microsoft.com/office/drawing/2014/main" val="4239512945"/>
                  </a:ext>
                </a:extLst>
              </a:tr>
              <a:tr h="3200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i="0" dirty="0">
                          <a:latin typeface="Arial Narrow" panose="020B0604020202020204" pitchFamily="34" charset="0"/>
                        </a:rPr>
                        <a:t>Board of Certified Safety Professionals (BCSP) </a:t>
                      </a:r>
                      <a:endParaRPr lang="en-US" sz="1400" b="1" i="0" dirty="0">
                        <a:latin typeface="Arial Narrow" panose="020B0604020202020204" pitchFamily="34" charset="0"/>
                        <a:cs typeface="Arial" panose="020B0604020202020204" pitchFamily="34" charset="0"/>
                      </a:endParaRPr>
                    </a:p>
                  </a:txBody>
                  <a:tcPr marL="78774" marR="78774" marT="39387" marB="3938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baseline="0" dirty="0">
                          <a:latin typeface="Arial Narrow" panose="020B0604020202020204" pitchFamily="34" charset="0"/>
                        </a:rPr>
                        <a:t>Graduate Safety Practitioner (GSP)</a:t>
                      </a:r>
                      <a:endParaRPr lang="en-US" sz="1400" b="1" i="0" baseline="0" dirty="0">
                        <a:latin typeface="Arial Narrow" panose="020B0604020202020204" pitchFamily="34" charset="0"/>
                        <a:cs typeface="Arial" panose="020B0604020202020204" pitchFamily="34" charset="0"/>
                      </a:endParaRPr>
                    </a:p>
                  </a:txBody>
                  <a:tcPr marL="78774" marR="78774" marT="39387" marB="39387" anchor="ctr"/>
                </a:tc>
                <a:extLst>
                  <a:ext uri="{0D108BD9-81ED-4DB2-BD59-A6C34878D82A}">
                    <a16:rowId xmlns:a16="http://schemas.microsoft.com/office/drawing/2014/main" val="3315279767"/>
                  </a:ext>
                </a:extLst>
              </a:tr>
              <a:tr h="320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latin typeface="Arial Narrow" panose="020B0604020202020204" pitchFamily="34" charset="0"/>
                        </a:rPr>
                        <a:t>Board of Certified Safety Professionals (BCSP) </a:t>
                      </a:r>
                      <a:endParaRPr lang="en-US" sz="1400" b="1" i="0" dirty="0">
                        <a:latin typeface="Arial Narrow" panose="020B0604020202020204" pitchFamily="34" charset="0"/>
                        <a:cs typeface="Arial" panose="020B0604020202020204" pitchFamily="34" charset="0"/>
                      </a:endParaRPr>
                    </a:p>
                  </a:txBody>
                  <a:tcPr marL="78774" marR="78774" marT="39387" marB="3938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baseline="0" dirty="0">
                          <a:latin typeface="Arial Narrow" panose="020B0604020202020204" pitchFamily="34" charset="0"/>
                        </a:rPr>
                        <a:t>Transitional Safety Practitioner (TSP)</a:t>
                      </a:r>
                      <a:endParaRPr lang="en-US" sz="1400" b="1" i="0" baseline="0" dirty="0">
                        <a:latin typeface="Arial Narrow" panose="020B0604020202020204" pitchFamily="34" charset="0"/>
                        <a:cs typeface="Arial" panose="020B0604020202020204" pitchFamily="34" charset="0"/>
                      </a:endParaRPr>
                    </a:p>
                  </a:txBody>
                  <a:tcPr marL="78774" marR="78774" marT="39387" marB="39387" anchor="ctr"/>
                </a:tc>
                <a:extLst>
                  <a:ext uri="{0D108BD9-81ED-4DB2-BD59-A6C34878D82A}">
                    <a16:rowId xmlns:a16="http://schemas.microsoft.com/office/drawing/2014/main" val="2040893859"/>
                  </a:ext>
                </a:extLst>
              </a:tr>
              <a:tr h="320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latin typeface="Arial Narrow" panose="020B0604020202020204" pitchFamily="34" charset="0"/>
                        </a:rPr>
                        <a:t>Board/Department of Technical Education, State Governments of India</a:t>
                      </a:r>
                      <a:endParaRPr lang="en-US" sz="1400" b="1" i="0" dirty="0">
                        <a:latin typeface="Arial Narrow" panose="020B0604020202020204" pitchFamily="34" charset="0"/>
                        <a:cs typeface="Arial" panose="020B0604020202020204" pitchFamily="34" charset="0"/>
                      </a:endParaRPr>
                    </a:p>
                  </a:txBody>
                  <a:tcPr marL="78774" marR="78774" marT="39387" marB="3938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latin typeface="Arial Narrow" panose="020B0604020202020204" pitchFamily="34" charset="0"/>
                        </a:rPr>
                        <a:t>Diploma/Certificate in Industrial Safety</a:t>
                      </a:r>
                      <a:endParaRPr lang="en-US" sz="1400" b="1" i="0" dirty="0">
                        <a:latin typeface="Arial Narrow" panose="020B0604020202020204" pitchFamily="34" charset="0"/>
                        <a:cs typeface="Arial" panose="020B0604020202020204" pitchFamily="34" charset="0"/>
                      </a:endParaRPr>
                    </a:p>
                  </a:txBody>
                  <a:tcPr marL="78774" marR="78774" marT="39387" marB="39387" anchor="ctr"/>
                </a:tc>
                <a:extLst>
                  <a:ext uri="{0D108BD9-81ED-4DB2-BD59-A6C34878D82A}">
                    <a16:rowId xmlns:a16="http://schemas.microsoft.com/office/drawing/2014/main" val="2138577058"/>
                  </a:ext>
                </a:extLst>
              </a:tr>
              <a:tr h="320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latin typeface="Arial Narrow" panose="020B0604020202020204" pitchFamily="34" charset="0"/>
                        </a:rPr>
                        <a:t>Institution of Occupational Safety and Health (IOSH)</a:t>
                      </a:r>
                      <a:endParaRPr lang="en-US" sz="1400" b="1" i="0" dirty="0">
                        <a:latin typeface="Arial Narrow" panose="020B0604020202020204" pitchFamily="34" charset="0"/>
                        <a:cs typeface="Arial" panose="020B0604020202020204" pitchFamily="34" charset="0"/>
                      </a:endParaRPr>
                    </a:p>
                  </a:txBody>
                  <a:tcPr marL="78774" marR="78774" marT="39387" marB="3938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latin typeface="Arial Narrow" panose="020B0604020202020204" pitchFamily="34" charset="0"/>
                        </a:rPr>
                        <a:t>Chartered Member of IOSH (CMIOSH)</a:t>
                      </a:r>
                      <a:endParaRPr lang="en-US" sz="1400" b="1" i="0" dirty="0">
                        <a:latin typeface="Arial Narrow" panose="020B0604020202020204" pitchFamily="34" charset="0"/>
                        <a:cs typeface="Arial" panose="020B0604020202020204" pitchFamily="34" charset="0"/>
                      </a:endParaRPr>
                    </a:p>
                  </a:txBody>
                  <a:tcPr marL="78774" marR="78774" marT="39387" marB="39387" anchor="ctr"/>
                </a:tc>
                <a:extLst>
                  <a:ext uri="{0D108BD9-81ED-4DB2-BD59-A6C34878D82A}">
                    <a16:rowId xmlns:a16="http://schemas.microsoft.com/office/drawing/2014/main" val="930194198"/>
                  </a:ext>
                </a:extLst>
              </a:tr>
              <a:tr h="320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baseline="0" dirty="0">
                          <a:latin typeface="Arial Narrow" panose="020B0604020202020204" pitchFamily="34" charset="0"/>
                        </a:rPr>
                        <a:t>International Training Centre of the International Labour Organization (ITC-ILO)</a:t>
                      </a:r>
                      <a:endParaRPr lang="en-US" sz="1400" b="1" i="0" dirty="0">
                        <a:latin typeface="Arial Narrow" panose="020B0604020202020204" pitchFamily="34" charset="0"/>
                        <a:cs typeface="Arial" panose="020B0604020202020204" pitchFamily="34" charset="0"/>
                      </a:endParaRPr>
                    </a:p>
                  </a:txBody>
                  <a:tcPr marL="78774" marR="78774" marT="39387" marB="3938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latin typeface="Arial Narrow" panose="020B0604020202020204" pitchFamily="34" charset="0"/>
                        </a:rPr>
                        <a:t>Master in Occupational Safety and Health</a:t>
                      </a:r>
                      <a:endParaRPr lang="en-US" sz="1400" b="1" i="0" dirty="0">
                        <a:latin typeface="Arial Narrow" panose="020B0604020202020204" pitchFamily="34" charset="0"/>
                        <a:cs typeface="Arial" panose="020B0604020202020204" pitchFamily="34" charset="0"/>
                      </a:endParaRPr>
                    </a:p>
                  </a:txBody>
                  <a:tcPr marL="78774" marR="78774" marT="39387" marB="39387" anchor="ctr"/>
                </a:tc>
                <a:extLst>
                  <a:ext uri="{0D108BD9-81ED-4DB2-BD59-A6C34878D82A}">
                    <a16:rowId xmlns:a16="http://schemas.microsoft.com/office/drawing/2014/main" val="335937631"/>
                  </a:ext>
                </a:extLst>
              </a:tr>
              <a:tr h="320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latin typeface="Arial Narrow" panose="020B0604020202020204" pitchFamily="34" charset="0"/>
                        </a:rPr>
                        <a:t>National Examination Board in Occupational Safety and Health (NEBOSH)</a:t>
                      </a:r>
                      <a:endParaRPr lang="en-US" sz="1400" b="1" i="0" dirty="0">
                        <a:latin typeface="Arial Narrow" panose="020B0604020202020204" pitchFamily="34" charset="0"/>
                        <a:cs typeface="Arial" panose="020B0604020202020204" pitchFamily="34" charset="0"/>
                      </a:endParaRPr>
                    </a:p>
                  </a:txBody>
                  <a:tcPr marL="78774" marR="78774" marT="39387" marB="3938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latin typeface="Arial Narrow" panose="020B0604020202020204" pitchFamily="34" charset="0"/>
                        </a:rPr>
                        <a:t>National and/or International Diploma in Occupational Health and Safety</a:t>
                      </a:r>
                      <a:endParaRPr lang="en-US" sz="1400" b="1" i="0" dirty="0">
                        <a:latin typeface="Arial Narrow" panose="020B0604020202020204" pitchFamily="34" charset="0"/>
                        <a:cs typeface="Arial" panose="020B0604020202020204" pitchFamily="34" charset="0"/>
                      </a:endParaRPr>
                    </a:p>
                  </a:txBody>
                  <a:tcPr marL="78774" marR="78774" marT="39387" marB="39387" anchor="ctr"/>
                </a:tc>
                <a:extLst>
                  <a:ext uri="{0D108BD9-81ED-4DB2-BD59-A6C34878D82A}">
                    <a16:rowId xmlns:a16="http://schemas.microsoft.com/office/drawing/2014/main" val="3169819036"/>
                  </a:ext>
                </a:extLst>
              </a:tr>
              <a:tr h="320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latin typeface="Arial Narrow" panose="020B0604020202020204" pitchFamily="34" charset="0"/>
                        </a:rPr>
                        <a:t>Singapore Institution of Safety Officers (SISO)</a:t>
                      </a:r>
                      <a:endParaRPr lang="en-US" sz="1400" b="1" i="0" dirty="0">
                        <a:latin typeface="Arial Narrow" panose="020B0604020202020204" pitchFamily="34" charset="0"/>
                        <a:cs typeface="Arial" panose="020B0604020202020204" pitchFamily="34" charset="0"/>
                      </a:endParaRPr>
                    </a:p>
                  </a:txBody>
                  <a:tcPr marL="78774" marR="78774" marT="39387" marB="3938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latin typeface="Arial Narrow" panose="020B0604020202020204" pitchFamily="34" charset="0"/>
                        </a:rPr>
                        <a:t>Member</a:t>
                      </a:r>
                      <a:r>
                        <a:rPr lang="en-US" sz="1400" b="1" i="0" baseline="0" dirty="0">
                          <a:latin typeface="Arial Narrow" panose="020B0604020202020204" pitchFamily="34" charset="0"/>
                        </a:rPr>
                        <a:t> </a:t>
                      </a:r>
                      <a:r>
                        <a:rPr lang="en-US" sz="1400" b="1" i="0" dirty="0">
                          <a:latin typeface="Arial Narrow" panose="020B0604020202020204" pitchFamily="34" charset="0"/>
                        </a:rPr>
                        <a:t>SISO </a:t>
                      </a:r>
                      <a:endParaRPr lang="en-US" sz="1400" b="1" i="0" dirty="0">
                        <a:solidFill>
                          <a:srgbClr val="0070C0"/>
                        </a:solidFill>
                        <a:latin typeface="Arial Narrow" panose="020B0604020202020204" pitchFamily="34" charset="0"/>
                        <a:cs typeface="Arial" panose="020B0604020202020204" pitchFamily="34" charset="0"/>
                      </a:endParaRPr>
                    </a:p>
                  </a:txBody>
                  <a:tcPr marL="78774" marR="78774" marT="39387" marB="39387" anchor="ctr"/>
                </a:tc>
                <a:extLst>
                  <a:ext uri="{0D108BD9-81ED-4DB2-BD59-A6C34878D82A}">
                    <a16:rowId xmlns:a16="http://schemas.microsoft.com/office/drawing/2014/main" val="2542447013"/>
                  </a:ext>
                </a:extLst>
              </a:tr>
              <a:tr h="320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baseline="0" dirty="0">
                          <a:latin typeface="Arial Narrow" panose="020B0604020202020204" pitchFamily="34" charset="0"/>
                        </a:rPr>
                        <a:t>State Administration of Work Safety (SAWS), China</a:t>
                      </a:r>
                      <a:endParaRPr lang="en-US" sz="1400" b="1" i="0" baseline="0" dirty="0">
                        <a:latin typeface="Arial Narrow" panose="020B0604020202020204" pitchFamily="34" charset="0"/>
                        <a:cs typeface="Arial" panose="020B0604020202020204" pitchFamily="34" charset="0"/>
                      </a:endParaRPr>
                    </a:p>
                  </a:txBody>
                  <a:tcPr marL="78774" marR="78774" marT="39387" marB="3938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latin typeface="Arial Narrow" panose="020B0604020202020204" pitchFamily="34" charset="0"/>
                        </a:rPr>
                        <a:t>Certified Safety Engineer (CSE)</a:t>
                      </a:r>
                      <a:endParaRPr lang="en-US" sz="1400" b="1" i="0" dirty="0">
                        <a:latin typeface="Arial Narrow" panose="020B0604020202020204" pitchFamily="34" charset="0"/>
                        <a:cs typeface="Arial" panose="020B0604020202020204" pitchFamily="34" charset="0"/>
                      </a:endParaRPr>
                    </a:p>
                  </a:txBody>
                  <a:tcPr marL="78774" marR="78774" marT="39387" marB="39387" anchor="ctr"/>
                </a:tc>
                <a:extLst>
                  <a:ext uri="{0D108BD9-81ED-4DB2-BD59-A6C34878D82A}">
                    <a16:rowId xmlns:a16="http://schemas.microsoft.com/office/drawing/2014/main" val="598106664"/>
                  </a:ext>
                </a:extLst>
              </a:tr>
              <a:tr h="320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baseline="0" dirty="0">
                          <a:latin typeface="Arial Narrow" panose="020B0604020202020204" pitchFamily="34" charset="0"/>
                        </a:rPr>
                        <a:t>U.S. Army Combat Readiness Center (USACRC)</a:t>
                      </a:r>
                      <a:endParaRPr lang="en-US" sz="1400" b="1" i="0" baseline="0" dirty="0">
                        <a:latin typeface="Arial Narrow" panose="020B0604020202020204" pitchFamily="34" charset="0"/>
                        <a:cs typeface="Arial" panose="020B0604020202020204" pitchFamily="34" charset="0"/>
                      </a:endParaRPr>
                    </a:p>
                  </a:txBody>
                  <a:tcPr marL="78774" marR="78774" marT="39387" marB="39387" anchor="ctr"/>
                </a:tc>
                <a:tc>
                  <a:txBody>
                    <a:bodyPr/>
                    <a:lstStyle/>
                    <a:p>
                      <a:r>
                        <a:rPr lang="en-US" sz="1400" b="1" i="0" dirty="0">
                          <a:latin typeface="Arial Narrow" panose="020B0604020202020204" pitchFamily="34" charset="0"/>
                        </a:rPr>
                        <a:t>Professional Certificate in Safety and Occupational Health (CP-12)</a:t>
                      </a:r>
                      <a:endParaRPr lang="en-US" sz="1400" b="1" i="0" dirty="0">
                        <a:latin typeface="Arial Narrow" panose="020B0604020202020204" pitchFamily="34" charset="0"/>
                        <a:cs typeface="Arial" panose="020B0604020202020204" pitchFamily="34" charset="0"/>
                      </a:endParaRPr>
                    </a:p>
                  </a:txBody>
                  <a:tcPr marL="78774" marR="78774" marT="39387" marB="39387" anchor="ctr"/>
                </a:tc>
                <a:extLst>
                  <a:ext uri="{0D108BD9-81ED-4DB2-BD59-A6C34878D82A}">
                    <a16:rowId xmlns:a16="http://schemas.microsoft.com/office/drawing/2014/main" val="2368285233"/>
                  </a:ext>
                </a:extLst>
              </a:tr>
            </a:tbl>
          </a:graphicData>
        </a:graphic>
      </p:graphicFrame>
    </p:spTree>
    <p:extLst>
      <p:ext uri="{BB962C8B-B14F-4D97-AF65-F5344CB8AC3E}">
        <p14:creationId xmlns:p14="http://schemas.microsoft.com/office/powerpoint/2010/main" val="523999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EDAB69-A934-4107-9E68-19C321C04A7C}"/>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2819735" y="506588"/>
            <a:ext cx="9372265" cy="812800"/>
          </a:xfrm>
          <a:prstGeom prst="rect">
            <a:avLst/>
          </a:prstGeom>
          <a:effectLst/>
        </p:spPr>
      </p:pic>
      <p:pic>
        <p:nvPicPr>
          <p:cNvPr id="4" name="Picture 3" descr="A person wearing a hard hat and holding a tablet&#10;&#10;Description automatically generated with medium confidence">
            <a:extLst>
              <a:ext uri="{FF2B5EF4-FFF2-40B4-BE49-F238E27FC236}">
                <a16:creationId xmlns:a16="http://schemas.microsoft.com/office/drawing/2014/main" id="{8C714D5F-E5D7-4D14-9E93-2C3705EB753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024730" y="-630128"/>
            <a:ext cx="4964289" cy="6915614"/>
          </a:xfrm>
          <a:prstGeom prst="rect">
            <a:avLst/>
          </a:prstGeom>
          <a:effectLst/>
        </p:spPr>
      </p:pic>
      <p:pic>
        <p:nvPicPr>
          <p:cNvPr id="5" name="Content Placeholder 18" descr="A person holding a banana&#10;&#10;Description automatically generated">
            <a:extLst>
              <a:ext uri="{FF2B5EF4-FFF2-40B4-BE49-F238E27FC236}">
                <a16:creationId xmlns:a16="http://schemas.microsoft.com/office/drawing/2014/main" id="{9DFFE5B8-FA36-46FA-A530-D7659FC35AE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763713"/>
            <a:ext cx="2976563" cy="4351337"/>
          </a:xfrm>
        </p:spPr>
      </p:pic>
      <p:sp>
        <p:nvSpPr>
          <p:cNvPr id="6" name="Rectangle 5">
            <a:extLst>
              <a:ext uri="{FF2B5EF4-FFF2-40B4-BE49-F238E27FC236}">
                <a16:creationId xmlns:a16="http://schemas.microsoft.com/office/drawing/2014/main" id="{896EC9BD-B74A-4D72-9503-09D9A9C306D3}"/>
              </a:ext>
            </a:extLst>
          </p:cNvPr>
          <p:cNvSpPr/>
          <p:nvPr/>
        </p:nvSpPr>
        <p:spPr>
          <a:xfrm>
            <a:off x="650198" y="2012937"/>
            <a:ext cx="7820942" cy="3323987"/>
          </a:xfrm>
          <a:prstGeom prst="rect">
            <a:avLst/>
          </a:prstGeom>
        </p:spPr>
        <p:txBody>
          <a:bodyPr wrap="square">
            <a:spAutoFit/>
          </a:bodyPr>
          <a:lstStyle/>
          <a:p>
            <a:pPr marL="365760" indent="-283464">
              <a:lnSpc>
                <a:spcPct val="100000"/>
              </a:lnSpc>
              <a:spcBef>
                <a:spcPts val="0"/>
              </a:spcBef>
              <a:defRPr/>
            </a:pPr>
            <a:r>
              <a:rPr lang="en-US" sz="2200" b="1" dirty="0">
                <a:latin typeface="Arial" panose="020B0604020202020204" pitchFamily="34" charset="0"/>
              </a:rPr>
              <a:t>Minimum Academic Requirement</a:t>
            </a:r>
          </a:p>
          <a:p>
            <a:pPr marL="571500" lvl="1" indent="-223838">
              <a:lnSpc>
                <a:spcPct val="100000"/>
              </a:lnSpc>
              <a:spcBef>
                <a:spcPts val="0"/>
              </a:spcBef>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Accredited* associate degree in SH&amp;E-related field; OR</a:t>
            </a:r>
          </a:p>
          <a:p>
            <a:pPr marL="571500" lvl="1" indent="-223838">
              <a:lnSpc>
                <a:spcPct val="100000"/>
              </a:lnSpc>
              <a:spcBef>
                <a:spcPts val="0"/>
              </a:spcBef>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Accredited* bachelor’s degree in any field</a:t>
            </a:r>
          </a:p>
          <a:p>
            <a:pPr marL="114300" indent="-223838">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a:p>
            <a:pPr marL="365760" indent="-283464">
              <a:lnSpc>
                <a:spcPct val="100000"/>
              </a:lnSpc>
              <a:spcBef>
                <a:spcPts val="0"/>
              </a:spcBef>
              <a:defRPr/>
            </a:pPr>
            <a:r>
              <a:rPr lang="en-US" sz="2200" b="1" dirty="0">
                <a:latin typeface="Arial" panose="020B0604020202020204" pitchFamily="34" charset="0"/>
              </a:rPr>
              <a:t>Experience Requirement </a:t>
            </a:r>
          </a:p>
          <a:p>
            <a:pPr marL="571500" lvl="1" indent="-223838">
              <a:lnSpc>
                <a:spcPct val="100000"/>
              </a:lnSpc>
              <a:spcBef>
                <a:spcPts val="0"/>
              </a:spcBef>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At least one (1) year of experience where safety is at least 50%, preventative, professional level with breadth and depth of safety duties.</a:t>
            </a:r>
          </a:p>
          <a:p>
            <a:pPr marL="571500" lvl="1" indent="-223838">
              <a:lnSpc>
                <a:spcPct val="100000"/>
              </a:lnSpc>
              <a:spcBef>
                <a:spcPts val="0"/>
              </a:spcBef>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a:p>
            <a:pPr marL="365760" indent="-283464">
              <a:lnSpc>
                <a:spcPct val="100000"/>
              </a:lnSpc>
              <a:spcBef>
                <a:spcPts val="0"/>
              </a:spcBef>
              <a:defRPr/>
            </a:pPr>
            <a:r>
              <a:rPr lang="en-US" sz="2200" b="1" dirty="0">
                <a:latin typeface="Arial" panose="020B0604020202020204" pitchFamily="34" charset="0"/>
              </a:rPr>
              <a:t>Ethics</a:t>
            </a:r>
          </a:p>
          <a:p>
            <a:pPr marL="571500" lvl="1" indent="-223838">
              <a:lnSpc>
                <a:spcPct val="100000"/>
              </a:lnSpc>
              <a:spcBef>
                <a:spcPts val="0"/>
              </a:spcBef>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Commitment to the BCSP Code of Ethics</a:t>
            </a:r>
          </a:p>
          <a:p>
            <a:pPr>
              <a:defRPr/>
            </a:pPr>
            <a:endParaRPr lang="en-US" sz="1600" b="1" dirty="0">
              <a:solidFill>
                <a:schemeClr val="tx1">
                  <a:lumMod val="50000"/>
                  <a:lumOff val="50000"/>
                </a:schemeClr>
              </a:solidFill>
              <a:latin typeface="Arial" panose="020B0604020202020204" pitchFamily="34" charset="0"/>
            </a:endParaRPr>
          </a:p>
          <a:p>
            <a:pPr marL="114300" indent="-223838">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p:txBody>
      </p:sp>
      <p:pic>
        <p:nvPicPr>
          <p:cNvPr id="9" name="Picture 8">
            <a:extLst>
              <a:ext uri="{FF2B5EF4-FFF2-40B4-BE49-F238E27FC236}">
                <a16:creationId xmlns:a16="http://schemas.microsoft.com/office/drawing/2014/main" id="{BB7EE02C-F4A4-4562-AA22-5A77726E7511}"/>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547847" y="418228"/>
            <a:ext cx="2490227" cy="1106767"/>
          </a:xfrm>
          <a:prstGeom prst="rect">
            <a:avLst/>
          </a:prstGeom>
        </p:spPr>
      </p:pic>
      <p:sp>
        <p:nvSpPr>
          <p:cNvPr id="11" name="Title 1">
            <a:extLst>
              <a:ext uri="{FF2B5EF4-FFF2-40B4-BE49-F238E27FC236}">
                <a16:creationId xmlns:a16="http://schemas.microsoft.com/office/drawing/2014/main" id="{12ECEC00-4F7F-46A5-966D-0723FDFD483B}"/>
              </a:ext>
            </a:extLst>
          </p:cNvPr>
          <p:cNvSpPr txBox="1">
            <a:spLocks/>
          </p:cNvSpPr>
          <p:nvPr/>
        </p:nvSpPr>
        <p:spPr>
          <a:xfrm>
            <a:off x="1289912" y="1387178"/>
            <a:ext cx="13876171" cy="504588"/>
          </a:xfrm>
          <a:prstGeom prst="rect">
            <a:avLst/>
          </a:prstGeom>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3200" dirty="0">
                <a:solidFill>
                  <a:srgbClr val="92D050"/>
                </a:solidFill>
              </a:rPr>
              <a:t>Eligibility Requirements </a:t>
            </a:r>
          </a:p>
        </p:txBody>
      </p:sp>
      <p:sp>
        <p:nvSpPr>
          <p:cNvPr id="12" name="TextBox 11">
            <a:extLst>
              <a:ext uri="{FF2B5EF4-FFF2-40B4-BE49-F238E27FC236}">
                <a16:creationId xmlns:a16="http://schemas.microsoft.com/office/drawing/2014/main" id="{F3EB72FA-B44D-42C7-9CB1-1BE2C495E5A7}"/>
              </a:ext>
            </a:extLst>
          </p:cNvPr>
          <p:cNvSpPr txBox="1"/>
          <p:nvPr/>
        </p:nvSpPr>
        <p:spPr>
          <a:xfrm>
            <a:off x="650198" y="5262074"/>
            <a:ext cx="7065081" cy="1015663"/>
          </a:xfrm>
          <a:prstGeom prst="rect">
            <a:avLst/>
          </a:prstGeom>
          <a:noFill/>
        </p:spPr>
        <p:txBody>
          <a:bodyPr wrap="square" rtlCol="0">
            <a:spAutoFit/>
          </a:bodyPr>
          <a:lstStyle/>
          <a:p>
            <a:r>
              <a:rPr lang="en-US" sz="1200" b="1" dirty="0">
                <a:latin typeface="Arial Narrow" panose="020B0604020202020204" pitchFamily="34" charset="0"/>
                <a:cs typeface="Arial" panose="020B0604020202020204" pitchFamily="34" charset="0"/>
              </a:rPr>
              <a:t>*Degree Programs and School must be accredited. An accredited school is one that is recognized by the US Department of Education or the Council of Higher Education Accreditation (CHEA).</a:t>
            </a:r>
            <a:endParaRPr lang="en-US" sz="1200" b="1" dirty="0">
              <a:solidFill>
                <a:schemeClr val="bg1">
                  <a:lumMod val="65000"/>
                </a:schemeClr>
              </a:solidFill>
              <a:latin typeface="Arial Narrow" panose="020B0604020202020204" pitchFamily="34" charset="0"/>
              <a:cs typeface="Arial" panose="020B0604020202020204" pitchFamily="34" charset="0"/>
            </a:endParaRPr>
          </a:p>
          <a:p>
            <a:r>
              <a:rPr lang="en-US" sz="1200" b="1" dirty="0">
                <a:latin typeface="Arial Narrow" panose="020B0604020202020204" pitchFamily="34" charset="0"/>
                <a:cs typeface="Arial" panose="020B0604020202020204" pitchFamily="34" charset="0"/>
              </a:rPr>
              <a:t>*</a:t>
            </a:r>
            <a:r>
              <a:rPr lang="en-US" sz="1200" b="1" dirty="0">
                <a:latin typeface="Arial Narrow" panose="020B0604020202020204" pitchFamily="34" charset="0"/>
              </a:rPr>
              <a:t>When applying for the CSP with a degree from a college outside the United States, that degree will be evaluated for US equivalency.</a:t>
            </a:r>
          </a:p>
          <a:p>
            <a:endParaRPr lang="en-US" sz="1200" b="1" dirty="0">
              <a:solidFill>
                <a:schemeClr val="bg1">
                  <a:lumMod val="65000"/>
                </a:schemeClr>
              </a:solidFill>
              <a:latin typeface="Arial Narrow" panose="020B0604020202020204" pitchFamily="34" charset="0"/>
              <a:cs typeface="Arial" panose="020B0604020202020204" pitchFamily="34" charset="0"/>
            </a:endParaRPr>
          </a:p>
        </p:txBody>
      </p:sp>
    </p:spTree>
    <p:extLst>
      <p:ext uri="{BB962C8B-B14F-4D97-AF65-F5344CB8AC3E}">
        <p14:creationId xmlns:p14="http://schemas.microsoft.com/office/powerpoint/2010/main" val="14660072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2BA592-A0E2-48E1-A6CB-3EAA1BD557EA}"/>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2805880" y="492733"/>
            <a:ext cx="9386120" cy="812800"/>
          </a:xfrm>
          <a:prstGeom prst="rect">
            <a:avLst/>
          </a:prstGeom>
          <a:effectLst/>
        </p:spPr>
      </p:pic>
      <p:pic>
        <p:nvPicPr>
          <p:cNvPr id="4" name="Picture 3" descr="A picture containing person, hand, serving, air&#10;&#10;Description automatically generated">
            <a:extLst>
              <a:ext uri="{FF2B5EF4-FFF2-40B4-BE49-F238E27FC236}">
                <a16:creationId xmlns:a16="http://schemas.microsoft.com/office/drawing/2014/main" id="{B441CBB8-802D-47CD-94CA-AA726BD966A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924810" y="-157571"/>
            <a:ext cx="7119995" cy="6438772"/>
          </a:xfrm>
          <a:prstGeom prst="rect">
            <a:avLst/>
          </a:prstGeom>
          <a:effectLst/>
        </p:spPr>
      </p:pic>
      <p:pic>
        <p:nvPicPr>
          <p:cNvPr id="5" name="Content Placeholder 18" descr="A person holding a banana&#10;&#10;Description automatically generated">
            <a:extLst>
              <a:ext uri="{FF2B5EF4-FFF2-40B4-BE49-F238E27FC236}">
                <a16:creationId xmlns:a16="http://schemas.microsoft.com/office/drawing/2014/main" id="{04791A31-1A04-497A-894E-1E7615EA116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81831" y="1763713"/>
            <a:ext cx="2975450" cy="4351337"/>
          </a:xfrm>
        </p:spPr>
      </p:pic>
      <p:sp>
        <p:nvSpPr>
          <p:cNvPr id="7" name="Rectangle 6">
            <a:extLst>
              <a:ext uri="{FF2B5EF4-FFF2-40B4-BE49-F238E27FC236}">
                <a16:creationId xmlns:a16="http://schemas.microsoft.com/office/drawing/2014/main" id="{1BA7D439-AE57-4FF3-AFB3-C28170E3E3CD}"/>
              </a:ext>
            </a:extLst>
          </p:cNvPr>
          <p:cNvSpPr/>
          <p:nvPr/>
        </p:nvSpPr>
        <p:spPr>
          <a:xfrm>
            <a:off x="502121" y="1842153"/>
            <a:ext cx="7239799" cy="4288353"/>
          </a:xfrm>
          <a:prstGeom prst="rect">
            <a:avLst/>
          </a:prstGeom>
        </p:spPr>
        <p:txBody>
          <a:bodyPr wrap="square">
            <a:spAutoFit/>
          </a:bodyPr>
          <a:lstStyle/>
          <a:p>
            <a:pPr marL="292608" lvl="0" indent="-292608" defTabSz="457200">
              <a:spcBef>
                <a:spcPts val="0"/>
              </a:spcBef>
              <a:spcAft>
                <a:spcPts val="600"/>
              </a:spcAft>
              <a:buFont typeface="Arial" panose="020B0604020202020204" pitchFamily="34" charset="0"/>
              <a:buChar char="•"/>
              <a:defRPr/>
            </a:pPr>
            <a:r>
              <a:rPr lang="en-US" sz="2000" b="1" dirty="0">
                <a:solidFill>
                  <a:prstClr val="black"/>
                </a:solidFill>
                <a:latin typeface="Arial" panose="020B0604020202020204" pitchFamily="34" charset="0"/>
              </a:rPr>
              <a:t>Designation</a:t>
            </a:r>
          </a:p>
          <a:p>
            <a:pPr marL="292608" lvl="0" indent="-292608" defTabSz="457200">
              <a:spcBef>
                <a:spcPts val="0"/>
              </a:spcBef>
              <a:spcAft>
                <a:spcPts val="600"/>
              </a:spcAft>
              <a:buFont typeface="Arial" panose="020B0604020202020204" pitchFamily="34" charset="0"/>
              <a:buChar char="•"/>
              <a:defRPr/>
            </a:pPr>
            <a:r>
              <a:rPr lang="en-US" sz="2000" b="1" dirty="0">
                <a:solidFill>
                  <a:prstClr val="black"/>
                </a:solidFill>
                <a:latin typeface="Arial" panose="020B0604020202020204" pitchFamily="34" charset="0"/>
              </a:rPr>
              <a:t>Available to graduates of Qualified </a:t>
            </a:r>
            <a:br>
              <a:rPr lang="en-US" sz="2000" b="1" dirty="0">
                <a:solidFill>
                  <a:prstClr val="black"/>
                </a:solidFill>
                <a:latin typeface="Arial" panose="020B0604020202020204" pitchFamily="34" charset="0"/>
              </a:rPr>
            </a:br>
            <a:r>
              <a:rPr lang="en-US" sz="2000" b="1" dirty="0">
                <a:solidFill>
                  <a:prstClr val="black"/>
                </a:solidFill>
                <a:latin typeface="Arial" panose="020B0604020202020204" pitchFamily="34" charset="0"/>
              </a:rPr>
              <a:t>Academic Programs (QAPs)</a:t>
            </a:r>
          </a:p>
          <a:p>
            <a:pPr marL="292608" lvl="0" indent="-292608" defTabSz="457200">
              <a:spcBef>
                <a:spcPts val="0"/>
              </a:spcBef>
              <a:spcAft>
                <a:spcPts val="600"/>
              </a:spcAft>
              <a:buFont typeface="Arial" panose="020B0604020202020204" pitchFamily="34" charset="0"/>
              <a:buChar char="•"/>
              <a:defRPr/>
            </a:pPr>
            <a:r>
              <a:rPr kumimoji="0" lang="en-US" sz="2000" b="1" u="none" strike="noStrike" kern="1200" cap="none" spc="0" normalizeH="0" baseline="0" noProof="0" dirty="0">
                <a:ln>
                  <a:noFill/>
                </a:ln>
                <a:solidFill>
                  <a:prstClr val="black"/>
                </a:solidFill>
                <a:effectLst/>
                <a:uLnTx/>
                <a:uFillTx/>
                <a:latin typeface="Arial" panose="020B0604020202020204" pitchFamily="34" charset="0"/>
              </a:rPr>
              <a:t>Benefits: </a:t>
            </a:r>
          </a:p>
          <a:p>
            <a:pPr marL="576072" lvl="1" indent="-228600">
              <a:lnSpc>
                <a:spcPct val="90000"/>
              </a:lnSpc>
              <a:spcBef>
                <a:spcPts val="500"/>
              </a:spcBef>
              <a:buFont typeface="Wingdings" panose="05000000000000000000" pitchFamily="2" charset="2"/>
              <a:buChar char="ü"/>
              <a:defRPr/>
            </a:pPr>
            <a:r>
              <a:rPr kumimoji="0" lang="en-US" sz="1500" b="1"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rPr>
              <a:t>You meet the CSP eligibility requirement of holding a BCSP </a:t>
            </a:r>
            <a:br>
              <a:rPr kumimoji="0" lang="en-US" sz="1500" b="1"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rPr>
            </a:br>
            <a:r>
              <a:rPr kumimoji="0" lang="en-US" sz="1500" b="1"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rPr>
              <a:t>qualified credential, waiving the ASP and its exam</a:t>
            </a:r>
          </a:p>
          <a:p>
            <a:pPr marL="576072" lvl="1" indent="-228600">
              <a:lnSpc>
                <a:spcPct val="90000"/>
              </a:lnSpc>
              <a:spcBef>
                <a:spcPts val="500"/>
              </a:spcBef>
              <a:buFont typeface="Wingdings" panose="05000000000000000000" pitchFamily="2" charset="2"/>
              <a:buChar char="ü"/>
              <a:defRPr/>
            </a:pPr>
            <a:r>
              <a:rPr kumimoji="0" lang="en-US" sz="1500" b="1"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rPr>
              <a:t>Recognition for being on a path toward the CSP certification</a:t>
            </a:r>
          </a:p>
          <a:p>
            <a:pPr marL="576072" lvl="1" indent="-228600">
              <a:lnSpc>
                <a:spcPct val="90000"/>
              </a:lnSpc>
              <a:spcBef>
                <a:spcPts val="500"/>
              </a:spcBef>
              <a:buFont typeface="Wingdings" panose="05000000000000000000" pitchFamily="2" charset="2"/>
              <a:buChar char="ü"/>
              <a:defRPr/>
            </a:pPr>
            <a:r>
              <a:rPr kumimoji="0" lang="en-US" sz="1500" b="1"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rPr>
              <a:t>Recognition for being on a path toward the STS and STSC certifications</a:t>
            </a:r>
          </a:p>
          <a:p>
            <a:pPr marL="576072" lvl="1" indent="-228600">
              <a:lnSpc>
                <a:spcPct val="90000"/>
              </a:lnSpc>
              <a:spcBef>
                <a:spcPts val="500"/>
              </a:spcBef>
              <a:buFont typeface="Wingdings" panose="05000000000000000000" pitchFamily="2" charset="2"/>
              <a:buChar char="ü"/>
              <a:defRPr/>
            </a:pPr>
            <a:r>
              <a:rPr kumimoji="0" lang="en-US" sz="1500" b="1"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rPr>
              <a:t>Recognition for the level of preparation for professional safety practice</a:t>
            </a:r>
          </a:p>
          <a:p>
            <a:pPr marL="576072" lvl="1" indent="-228600">
              <a:lnSpc>
                <a:spcPct val="90000"/>
              </a:lnSpc>
              <a:spcBef>
                <a:spcPts val="500"/>
              </a:spcBef>
              <a:buFont typeface="Wingdings" panose="05000000000000000000" pitchFamily="2" charset="2"/>
              <a:buChar char="ü"/>
              <a:defRPr/>
            </a:pPr>
            <a:r>
              <a:rPr kumimoji="0" lang="en-US" sz="1500" b="1"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rPr>
              <a:t>A GSP digital wall certificate</a:t>
            </a:r>
          </a:p>
          <a:p>
            <a:pPr marL="576072" lvl="1" indent="-228600">
              <a:lnSpc>
                <a:spcPct val="90000"/>
              </a:lnSpc>
              <a:spcBef>
                <a:spcPts val="500"/>
              </a:spcBef>
              <a:buFont typeface="Wingdings" panose="05000000000000000000" pitchFamily="2" charset="2"/>
              <a:buChar char="ü"/>
              <a:defRPr/>
            </a:pPr>
            <a:r>
              <a:rPr kumimoji="0" lang="en-US" sz="1500" b="1"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rPr>
              <a:t>GSPs’ names and digital badges appear on the BCSP Credential </a:t>
            </a:r>
            <a:br>
              <a:rPr kumimoji="0" lang="en-US" sz="1500" b="1"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rPr>
            </a:br>
            <a:r>
              <a:rPr kumimoji="0" lang="en-US" sz="1500" b="1"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rPr>
              <a:t>Holder Directory</a:t>
            </a:r>
          </a:p>
          <a:p>
            <a:pPr marL="576072" lvl="1" indent="-228600">
              <a:lnSpc>
                <a:spcPct val="90000"/>
              </a:lnSpc>
              <a:spcBef>
                <a:spcPts val="500"/>
              </a:spcBef>
              <a:buFont typeface="Wingdings" panose="05000000000000000000" pitchFamily="2" charset="2"/>
              <a:buChar char="ü"/>
              <a:defRPr/>
            </a:pPr>
            <a:r>
              <a:rPr kumimoji="0" lang="en-US" sz="1500" b="1"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rPr>
              <a:t>Use of the BCSP Career Center (JOBS.BCSP.ORG) to post a resume and view career opportunities</a:t>
            </a:r>
          </a:p>
        </p:txBody>
      </p:sp>
      <p:pic>
        <p:nvPicPr>
          <p:cNvPr id="8" name="Content Placeholder 2">
            <a:extLst>
              <a:ext uri="{FF2B5EF4-FFF2-40B4-BE49-F238E27FC236}">
                <a16:creationId xmlns:a16="http://schemas.microsoft.com/office/drawing/2014/main" id="{A3562E2B-B812-474A-91E1-585B88F2A3AE}"/>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275868" y="448352"/>
            <a:ext cx="2691547" cy="1044261"/>
          </a:xfrm>
          <a:prstGeom prst="rect">
            <a:avLst/>
          </a:prstGeom>
        </p:spPr>
      </p:pic>
      <p:sp>
        <p:nvSpPr>
          <p:cNvPr id="6" name="Title 1">
            <a:extLst>
              <a:ext uri="{FF2B5EF4-FFF2-40B4-BE49-F238E27FC236}">
                <a16:creationId xmlns:a16="http://schemas.microsoft.com/office/drawing/2014/main" id="{8AE94F96-E414-4081-B77F-FF61366B53F5}"/>
              </a:ext>
            </a:extLst>
          </p:cNvPr>
          <p:cNvSpPr txBox="1">
            <a:spLocks/>
          </p:cNvSpPr>
          <p:nvPr/>
        </p:nvSpPr>
        <p:spPr>
          <a:xfrm>
            <a:off x="1289912" y="1363114"/>
            <a:ext cx="13876171" cy="848706"/>
          </a:xfrm>
          <a:prstGeom prst="rect">
            <a:avLst/>
          </a:prstGeom>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3200" dirty="0">
                <a:solidFill>
                  <a:srgbClr val="92D050"/>
                </a:solidFill>
              </a:rPr>
              <a:t>Graduate Safety Practitioner</a:t>
            </a:r>
          </a:p>
        </p:txBody>
      </p:sp>
    </p:spTree>
    <p:extLst>
      <p:ext uri="{BB962C8B-B14F-4D97-AF65-F5344CB8AC3E}">
        <p14:creationId xmlns:p14="http://schemas.microsoft.com/office/powerpoint/2010/main" val="2116885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3653F7-1D1C-431E-B066-2D7AD2BF7E86}"/>
              </a:ext>
            </a:extLst>
          </p:cNvPr>
          <p:cNvSpPr/>
          <p:nvPr/>
        </p:nvSpPr>
        <p:spPr>
          <a:xfrm>
            <a:off x="0" y="4685703"/>
            <a:ext cx="9315453" cy="1471369"/>
          </a:xfrm>
          <a:prstGeom prst="rect">
            <a:avLst/>
          </a:prstGeom>
          <a:gradFill>
            <a:gsLst>
              <a:gs pos="80000">
                <a:schemeClr val="accent1">
                  <a:lumMod val="0"/>
                  <a:lumOff val="100000"/>
                  <a:alpha val="200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oup of people posing for a photo&#10;&#10;Description automatically generated with medium confidence">
            <a:extLst>
              <a:ext uri="{FF2B5EF4-FFF2-40B4-BE49-F238E27FC236}">
                <a16:creationId xmlns:a16="http://schemas.microsoft.com/office/drawing/2014/main" id="{1C6313AD-13B7-314D-A5E3-9242432604DC}"/>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b="-4546"/>
          <a:stretch/>
        </p:blipFill>
        <p:spPr>
          <a:xfrm>
            <a:off x="6213904" y="668866"/>
            <a:ext cx="6875563" cy="5858158"/>
          </a:xfrm>
          <a:prstGeom prst="rect">
            <a:avLst/>
          </a:prstGeom>
          <a:effectLst>
            <a:softEdge rad="1270000"/>
          </a:effectLst>
        </p:spPr>
      </p:pic>
      <p:sp>
        <p:nvSpPr>
          <p:cNvPr id="2" name="Text Placeholder 1">
            <a:extLst>
              <a:ext uri="{FF2B5EF4-FFF2-40B4-BE49-F238E27FC236}">
                <a16:creationId xmlns:a16="http://schemas.microsoft.com/office/drawing/2014/main" id="{30FCC222-4A34-4C31-B979-799DCA45418E}"/>
              </a:ext>
            </a:extLst>
          </p:cNvPr>
          <p:cNvSpPr>
            <a:spLocks noGrp="1"/>
          </p:cNvSpPr>
          <p:nvPr>
            <p:ph type="body" sz="quarter" idx="10"/>
          </p:nvPr>
        </p:nvSpPr>
        <p:spPr/>
        <p:txBody>
          <a:bodyPr/>
          <a:lstStyle/>
          <a:p>
            <a:r>
              <a:rPr lang="en-US" sz="6000" dirty="0">
                <a:solidFill>
                  <a:schemeClr val="tx1"/>
                </a:solidFill>
              </a:rPr>
              <a:t>Qualified Academic </a:t>
            </a:r>
            <a:br>
              <a:rPr lang="en-US" sz="6000" dirty="0">
                <a:solidFill>
                  <a:schemeClr val="tx1"/>
                </a:solidFill>
              </a:rPr>
            </a:br>
            <a:r>
              <a:rPr lang="en-US" sz="6000" dirty="0">
                <a:solidFill>
                  <a:schemeClr val="tx1"/>
                </a:solidFill>
              </a:rPr>
              <a:t>Programs (QAP)</a:t>
            </a:r>
            <a:endParaRPr lang="en-US" sz="6000" dirty="0">
              <a:solidFill>
                <a:schemeClr val="tx1"/>
              </a:solidFill>
              <a:effectLst>
                <a:outerShdw blurRad="38100" dist="38100" dir="2700000" algn="tl">
                  <a:srgbClr val="000000">
                    <a:alpha val="43137"/>
                  </a:srgbClr>
                </a:outerShdw>
              </a:effectLst>
            </a:endParaRPr>
          </a:p>
          <a:p>
            <a:endParaRPr lang="en-US" dirty="0"/>
          </a:p>
        </p:txBody>
      </p:sp>
      <p:pic>
        <p:nvPicPr>
          <p:cNvPr id="5" name="Content Placeholder 18" descr="A person holding a banana&#10;&#10;Description automatically generated">
            <a:extLst>
              <a:ext uri="{FF2B5EF4-FFF2-40B4-BE49-F238E27FC236}">
                <a16:creationId xmlns:a16="http://schemas.microsoft.com/office/drawing/2014/main" id="{97B3AD44-FBF7-47F9-9486-27DB32D527C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81831" y="1763713"/>
            <a:ext cx="2975450" cy="4351337"/>
          </a:xfrm>
        </p:spPr>
      </p:pic>
      <p:sp>
        <p:nvSpPr>
          <p:cNvPr id="7" name="Rectangle 6">
            <a:extLst>
              <a:ext uri="{FF2B5EF4-FFF2-40B4-BE49-F238E27FC236}">
                <a16:creationId xmlns:a16="http://schemas.microsoft.com/office/drawing/2014/main" id="{93A3093F-D72B-456D-9098-0D224A3DEC34}"/>
              </a:ext>
            </a:extLst>
          </p:cNvPr>
          <p:cNvSpPr/>
          <p:nvPr/>
        </p:nvSpPr>
        <p:spPr>
          <a:xfrm>
            <a:off x="749429" y="4882228"/>
            <a:ext cx="6413371" cy="1015663"/>
          </a:xfrm>
          <a:prstGeom prst="rect">
            <a:avLst/>
          </a:prstGeom>
        </p:spPr>
        <p:txBody>
          <a:bodyPr wrap="square">
            <a:spAutoFit/>
          </a:bodyPr>
          <a:lstStyle/>
          <a:p>
            <a:pPr lvl="0" defTabSz="457200">
              <a:defRPr/>
            </a:pPr>
            <a:r>
              <a:rPr lang="en-US" sz="2000" b="1" dirty="0">
                <a:latin typeface="Arial" panose="020B0604020202020204" pitchFamily="34" charset="0"/>
              </a:rPr>
              <a:t>The GSP Designation recognizes a graduate’s level of preparation for professional safety practice and sets them on the path toward CSP Certification</a:t>
            </a:r>
          </a:p>
        </p:txBody>
      </p:sp>
      <p:sp>
        <p:nvSpPr>
          <p:cNvPr id="8" name="Rectangle 7">
            <a:extLst>
              <a:ext uri="{FF2B5EF4-FFF2-40B4-BE49-F238E27FC236}">
                <a16:creationId xmlns:a16="http://schemas.microsoft.com/office/drawing/2014/main" id="{E411DB00-20CE-4B14-BE27-8F4598744B73}"/>
              </a:ext>
            </a:extLst>
          </p:cNvPr>
          <p:cNvSpPr/>
          <p:nvPr/>
        </p:nvSpPr>
        <p:spPr>
          <a:xfrm>
            <a:off x="749428" y="2678153"/>
            <a:ext cx="8616740" cy="1938992"/>
          </a:xfrm>
          <a:prstGeom prst="rect">
            <a:avLst/>
          </a:prstGeom>
        </p:spPr>
        <p:txBody>
          <a:bodyPr wrap="square">
            <a:spAutoFit/>
          </a:bodyPr>
          <a:lstStyle/>
          <a:p>
            <a:pPr marL="292100" indent="-292100">
              <a:spcAft>
                <a:spcPts val="600"/>
              </a:spcAft>
              <a:buFont typeface="Arial" panose="020B0604020202020204" pitchFamily="34" charset="0"/>
              <a:buChar char="•"/>
            </a:pPr>
            <a:r>
              <a:rPr lang="en-US" sz="2200" b="1" dirty="0">
                <a:latin typeface="Arial" panose="020B0604020202020204" pitchFamily="34" charset="0"/>
              </a:rPr>
              <a:t>Programs are reviewed throughout the year </a:t>
            </a:r>
            <a:br>
              <a:rPr lang="en-US" sz="2200" b="1" dirty="0">
                <a:latin typeface="Arial" panose="020B0604020202020204" pitchFamily="34" charset="0"/>
              </a:rPr>
            </a:br>
            <a:r>
              <a:rPr lang="en-US" sz="2200" b="1" dirty="0">
                <a:latin typeface="Arial" panose="020B0604020202020204" pitchFamily="34" charset="0"/>
              </a:rPr>
              <a:t>and are posted to the QAP list every quarter</a:t>
            </a:r>
          </a:p>
          <a:p>
            <a:pPr marL="292100" indent="-292100">
              <a:spcAft>
                <a:spcPts val="600"/>
              </a:spcAft>
              <a:buFont typeface="Arial" panose="020B0604020202020204" pitchFamily="34" charset="0"/>
              <a:buChar char="•"/>
            </a:pPr>
            <a:r>
              <a:rPr lang="en-US" sz="2200" b="1" dirty="0">
                <a:latin typeface="Arial" panose="020B0604020202020204" pitchFamily="34" charset="0"/>
              </a:rPr>
              <a:t>Curriculum mapping to ASP blueprint</a:t>
            </a:r>
          </a:p>
          <a:p>
            <a:pPr marL="292100" indent="-292100">
              <a:spcAft>
                <a:spcPts val="600"/>
              </a:spcAft>
              <a:buFont typeface="Arial" panose="020B0604020202020204" pitchFamily="34" charset="0"/>
              <a:buChar char="•"/>
            </a:pPr>
            <a:r>
              <a:rPr lang="en-US" sz="2200" b="1" dirty="0">
                <a:latin typeface="Arial" panose="020B0604020202020204" pitchFamily="34" charset="0"/>
              </a:rPr>
              <a:t>QAP graduates qualify for the Graduate </a:t>
            </a:r>
            <a:br>
              <a:rPr lang="en-US" sz="2200" b="1" dirty="0">
                <a:latin typeface="Arial" panose="020B0604020202020204" pitchFamily="34" charset="0"/>
              </a:rPr>
            </a:br>
            <a:r>
              <a:rPr lang="en-US" sz="2200" b="1" dirty="0">
                <a:latin typeface="Arial" panose="020B0604020202020204" pitchFamily="34" charset="0"/>
              </a:rPr>
              <a:t>Safety Practitioner (GSP) designation</a:t>
            </a:r>
          </a:p>
        </p:txBody>
      </p:sp>
      <p:sp>
        <p:nvSpPr>
          <p:cNvPr id="9" name="TextBox 8">
            <a:extLst>
              <a:ext uri="{FF2B5EF4-FFF2-40B4-BE49-F238E27FC236}">
                <a16:creationId xmlns:a16="http://schemas.microsoft.com/office/drawing/2014/main" id="{1CF5ED49-7A44-4378-88B3-B7CC6A1E82AE}"/>
              </a:ext>
            </a:extLst>
          </p:cNvPr>
          <p:cNvSpPr txBox="1"/>
          <p:nvPr/>
        </p:nvSpPr>
        <p:spPr>
          <a:xfrm>
            <a:off x="4286482" y="5910578"/>
            <a:ext cx="7765364" cy="535531"/>
          </a:xfrm>
          <a:prstGeom prst="rect">
            <a:avLst/>
          </a:prstGeom>
          <a:noFill/>
        </p:spPr>
        <p:txBody>
          <a:bodyPr wrap="square" rtlCol="0">
            <a:spAutoFit/>
          </a:bodyPr>
          <a:lstStyle/>
          <a:p>
            <a:pPr lvl="0" algn="r" defTabSz="457200">
              <a:lnSpc>
                <a:spcPct val="120000"/>
              </a:lnSpc>
              <a:spcBef>
                <a:spcPts val="24"/>
              </a:spcBef>
              <a:defRPr/>
            </a:pPr>
            <a:r>
              <a:rPr lang="en-US" sz="1400" b="1" dirty="0">
                <a:solidFill>
                  <a:prstClr val="black"/>
                </a:solidFill>
                <a:latin typeface="Arial Narrow" panose="020B0604020202020204" pitchFamily="34" charset="0"/>
              </a:rPr>
              <a:t>*For a current list of QAPs please visit </a:t>
            </a:r>
            <a:r>
              <a:rPr lang="en-US" sz="1400" b="1" dirty="0">
                <a:solidFill>
                  <a:prstClr val="black"/>
                </a:solidFill>
                <a:latin typeface="Arial Narrow" panose="020B0604020202020204" pitchFamily="34" charset="0"/>
                <a:hlinkClick r:id="rId5"/>
              </a:rPr>
              <a:t>BCSP.ORG/GSP</a:t>
            </a:r>
            <a:endParaRPr lang="en-US" sz="1400" b="1" dirty="0">
              <a:solidFill>
                <a:prstClr val="black"/>
              </a:solidFill>
              <a:latin typeface="Arial Narrow" panose="020B0604020202020204" pitchFamily="34" charset="0"/>
            </a:endParaRPr>
          </a:p>
          <a:p>
            <a:endParaRPr lang="en-US" sz="1200" dirty="0"/>
          </a:p>
        </p:txBody>
      </p:sp>
    </p:spTree>
    <p:extLst>
      <p:ext uri="{BB962C8B-B14F-4D97-AF65-F5344CB8AC3E}">
        <p14:creationId xmlns:p14="http://schemas.microsoft.com/office/powerpoint/2010/main" val="3116178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AA8819-D546-054C-AF8C-C97F72346574}"/>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2752730" y="492733"/>
            <a:ext cx="9540868" cy="812800"/>
          </a:xfrm>
          <a:prstGeom prst="rect">
            <a:avLst/>
          </a:prstGeom>
          <a:effectLst/>
        </p:spPr>
      </p:pic>
      <p:pic>
        <p:nvPicPr>
          <p:cNvPr id="19" name="Picture 18" descr="A person wearing a hard hat&#10;&#10;Description automatically generated with medium confidence">
            <a:extLst>
              <a:ext uri="{FF2B5EF4-FFF2-40B4-BE49-F238E27FC236}">
                <a16:creationId xmlns:a16="http://schemas.microsoft.com/office/drawing/2014/main" id="{F136A507-AC03-DB42-A0D6-6B2542D79BC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774331" y="-1628631"/>
            <a:ext cx="5692577" cy="7913928"/>
          </a:xfrm>
          <a:prstGeom prst="rect">
            <a:avLst/>
          </a:prstGeom>
          <a:effectLst/>
        </p:spPr>
      </p:pic>
      <p:sp>
        <p:nvSpPr>
          <p:cNvPr id="10" name="Title 1">
            <a:extLst>
              <a:ext uri="{FF2B5EF4-FFF2-40B4-BE49-F238E27FC236}">
                <a16:creationId xmlns:a16="http://schemas.microsoft.com/office/drawing/2014/main" id="{D816D0E0-FA97-3145-9323-91BC4DF5E783}"/>
              </a:ext>
            </a:extLst>
          </p:cNvPr>
          <p:cNvSpPr txBox="1">
            <a:spLocks/>
          </p:cNvSpPr>
          <p:nvPr/>
        </p:nvSpPr>
        <p:spPr>
          <a:xfrm>
            <a:off x="1289912" y="1387178"/>
            <a:ext cx="13876171" cy="848706"/>
          </a:xfrm>
          <a:prstGeom prst="rect">
            <a:avLst/>
          </a:prstGeom>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3200" dirty="0">
                <a:solidFill>
                  <a:srgbClr val="8BC642"/>
                </a:solidFill>
              </a:rPr>
              <a:t>Transitional Safety Practitioner</a:t>
            </a:r>
          </a:p>
        </p:txBody>
      </p:sp>
      <p:sp>
        <p:nvSpPr>
          <p:cNvPr id="14" name="Rectangle 13">
            <a:extLst>
              <a:ext uri="{FF2B5EF4-FFF2-40B4-BE49-F238E27FC236}">
                <a16:creationId xmlns:a16="http://schemas.microsoft.com/office/drawing/2014/main" id="{7B054C72-93CE-3946-9195-A67F461FC191}"/>
              </a:ext>
            </a:extLst>
          </p:cNvPr>
          <p:cNvSpPr/>
          <p:nvPr/>
        </p:nvSpPr>
        <p:spPr>
          <a:xfrm>
            <a:off x="502121" y="1978571"/>
            <a:ext cx="7314524" cy="3931846"/>
          </a:xfrm>
          <a:prstGeom prst="rect">
            <a:avLst/>
          </a:prstGeom>
        </p:spPr>
        <p:txBody>
          <a:bodyPr wrap="square">
            <a:spAutoFit/>
          </a:bodyPr>
          <a:lstStyle/>
          <a:p>
            <a:pPr marL="292100" lvl="0" indent="-292100" defTabSz="457200">
              <a:lnSpc>
                <a:spcPct val="100000"/>
              </a:lnSpc>
              <a:spcBef>
                <a:spcPts val="0"/>
              </a:spcBef>
              <a:spcAft>
                <a:spcPts val="600"/>
              </a:spcAft>
              <a:buFont typeface="Arial" panose="020B0604020202020204" pitchFamily="34" charset="0"/>
              <a:buChar char="•"/>
              <a:defRPr/>
            </a:pPr>
            <a:r>
              <a:rPr lang="en-US" sz="2200" b="1" dirty="0">
                <a:solidFill>
                  <a:prstClr val="black"/>
                </a:solidFill>
                <a:latin typeface="Arial" panose="020B0604020202020204" pitchFamily="34" charset="0"/>
              </a:rPr>
              <a:t>Designation</a:t>
            </a:r>
          </a:p>
          <a:p>
            <a:pPr marL="292100" indent="-292100" defTabSz="457200">
              <a:spcAft>
                <a:spcPts val="600"/>
              </a:spcAft>
              <a:buFont typeface="Arial" panose="020B0604020202020204" pitchFamily="34" charset="0"/>
              <a:buChar char="•"/>
              <a:defRPr/>
            </a:pPr>
            <a:r>
              <a:rPr lang="en-US" sz="2200" b="1" dirty="0">
                <a:solidFill>
                  <a:prstClr val="black"/>
                </a:solidFill>
                <a:latin typeface="Arial" panose="020B0604020202020204" pitchFamily="34" charset="0"/>
              </a:rPr>
              <a:t>Available to individuals of Qualified Equivalent </a:t>
            </a:r>
            <a:br>
              <a:rPr lang="en-US" sz="2200" b="1" dirty="0">
                <a:solidFill>
                  <a:prstClr val="black"/>
                </a:solidFill>
                <a:latin typeface="Arial" panose="020B0604020202020204" pitchFamily="34" charset="0"/>
              </a:rPr>
            </a:br>
            <a:r>
              <a:rPr lang="en-US" sz="2200" b="1" dirty="0">
                <a:solidFill>
                  <a:prstClr val="black"/>
                </a:solidFill>
                <a:latin typeface="Arial" panose="020B0604020202020204" pitchFamily="34" charset="0"/>
              </a:rPr>
              <a:t>Programs (QEPs)</a:t>
            </a:r>
          </a:p>
          <a:p>
            <a:pPr marL="292100" lvl="0" indent="-292100" defTabSz="457200">
              <a:lnSpc>
                <a:spcPct val="100000"/>
              </a:lnSpc>
              <a:spcBef>
                <a:spcPts val="0"/>
              </a:spcBef>
              <a:spcAft>
                <a:spcPts val="600"/>
              </a:spcAft>
              <a:buFont typeface="Arial" panose="020B0604020202020204" pitchFamily="34" charset="0"/>
              <a:buChar char="•"/>
              <a:defRPr/>
            </a:pPr>
            <a:r>
              <a:rPr lang="en-US" sz="2200" b="1" dirty="0">
                <a:solidFill>
                  <a:prstClr val="black"/>
                </a:solidFill>
                <a:latin typeface="Arial" panose="020B0604020202020204" pitchFamily="34" charset="0"/>
              </a:rPr>
              <a:t>Benefits: </a:t>
            </a:r>
          </a:p>
          <a:p>
            <a:pPr marL="576072" lvl="1" indent="-228600">
              <a:lnSpc>
                <a:spcPct val="90000"/>
              </a:lnSpc>
              <a:spcBef>
                <a:spcPts val="500"/>
              </a:spcBef>
              <a:buFont typeface="Wingdings" panose="05000000000000000000" pitchFamily="2" charset="2"/>
              <a:buChar char="ü"/>
            </a:pPr>
            <a:r>
              <a:rPr lang="en-US" sz="1500" b="1" dirty="0">
                <a:solidFill>
                  <a:schemeClr val="tx1">
                    <a:lumMod val="50000"/>
                    <a:lumOff val="50000"/>
                  </a:schemeClr>
                </a:solidFill>
                <a:latin typeface="Arial" panose="020B0604020202020204" pitchFamily="34" charset="0"/>
              </a:rPr>
              <a:t>You meet the CSP eligibility requirement of holding a BCSP qualified credential, waiving the ASP and its exam</a:t>
            </a:r>
          </a:p>
          <a:p>
            <a:pPr marL="576072" lvl="1" indent="-228600">
              <a:lnSpc>
                <a:spcPct val="90000"/>
              </a:lnSpc>
              <a:spcBef>
                <a:spcPts val="500"/>
              </a:spcBef>
              <a:buFont typeface="Wingdings" panose="05000000000000000000" pitchFamily="2" charset="2"/>
              <a:buChar char="ü"/>
            </a:pPr>
            <a:r>
              <a:rPr lang="en-US" sz="1500" b="1" dirty="0">
                <a:solidFill>
                  <a:schemeClr val="tx1">
                    <a:lumMod val="50000"/>
                    <a:lumOff val="50000"/>
                  </a:schemeClr>
                </a:solidFill>
                <a:latin typeface="Arial" panose="020B0604020202020204" pitchFamily="34" charset="0"/>
              </a:rPr>
              <a:t>Recognition for being on a path toward the CSP certification</a:t>
            </a:r>
          </a:p>
          <a:p>
            <a:pPr marL="576072" lvl="1" indent="-228600">
              <a:lnSpc>
                <a:spcPct val="90000"/>
              </a:lnSpc>
              <a:spcBef>
                <a:spcPts val="500"/>
              </a:spcBef>
              <a:buFont typeface="Wingdings" panose="05000000000000000000" pitchFamily="2" charset="2"/>
              <a:buChar char="ü"/>
            </a:pPr>
            <a:r>
              <a:rPr lang="en-US" sz="1500" b="1" dirty="0">
                <a:solidFill>
                  <a:schemeClr val="tx1">
                    <a:lumMod val="50000"/>
                    <a:lumOff val="50000"/>
                  </a:schemeClr>
                </a:solidFill>
                <a:latin typeface="Arial" panose="020B0604020202020204" pitchFamily="34" charset="0"/>
              </a:rPr>
              <a:t>Recognition for the level of preparation for professional safety practice</a:t>
            </a:r>
          </a:p>
          <a:p>
            <a:pPr marL="576072" lvl="1" indent="-228600">
              <a:lnSpc>
                <a:spcPct val="90000"/>
              </a:lnSpc>
              <a:spcBef>
                <a:spcPts val="500"/>
              </a:spcBef>
              <a:buFont typeface="Wingdings" panose="05000000000000000000" pitchFamily="2" charset="2"/>
              <a:buChar char="ü"/>
            </a:pPr>
            <a:r>
              <a:rPr lang="en-US" sz="1500" b="1" dirty="0">
                <a:solidFill>
                  <a:schemeClr val="tx1">
                    <a:lumMod val="50000"/>
                    <a:lumOff val="50000"/>
                  </a:schemeClr>
                </a:solidFill>
                <a:latin typeface="Arial" panose="020B0604020202020204" pitchFamily="34" charset="0"/>
              </a:rPr>
              <a:t>A TSP digital wall certificate</a:t>
            </a:r>
          </a:p>
          <a:p>
            <a:pPr marL="576072" lvl="1" indent="-228600">
              <a:lnSpc>
                <a:spcPct val="90000"/>
              </a:lnSpc>
              <a:spcBef>
                <a:spcPts val="500"/>
              </a:spcBef>
              <a:buFont typeface="Wingdings" panose="05000000000000000000" pitchFamily="2" charset="2"/>
              <a:buChar char="ü"/>
            </a:pPr>
            <a:r>
              <a:rPr lang="en-US" sz="1500" b="1" dirty="0">
                <a:solidFill>
                  <a:schemeClr val="tx1">
                    <a:lumMod val="50000"/>
                    <a:lumOff val="50000"/>
                  </a:schemeClr>
                </a:solidFill>
                <a:latin typeface="Arial" panose="020B0604020202020204" pitchFamily="34" charset="0"/>
              </a:rPr>
              <a:t>TSPs’ names and digital badges appear on the BCSP Credential Holder Directory.</a:t>
            </a:r>
          </a:p>
          <a:p>
            <a:pPr marL="576072" lvl="1" indent="-228600">
              <a:lnSpc>
                <a:spcPct val="90000"/>
              </a:lnSpc>
              <a:spcBef>
                <a:spcPts val="500"/>
              </a:spcBef>
              <a:buFont typeface="Wingdings" panose="05000000000000000000" pitchFamily="2" charset="2"/>
              <a:buChar char="ü"/>
            </a:pPr>
            <a:r>
              <a:rPr lang="en-US" sz="1500" b="1" dirty="0">
                <a:solidFill>
                  <a:schemeClr val="tx1">
                    <a:lumMod val="50000"/>
                    <a:lumOff val="50000"/>
                  </a:schemeClr>
                </a:solidFill>
                <a:latin typeface="Arial" panose="020B0604020202020204" pitchFamily="34" charset="0"/>
              </a:rPr>
              <a:t>Use of the BCSP Career Center (JOBS.BCSP.ORG) to post a resume and view career opportunities</a:t>
            </a:r>
          </a:p>
        </p:txBody>
      </p:sp>
      <p:pic>
        <p:nvPicPr>
          <p:cNvPr id="16" name="Picture 15">
            <a:extLst>
              <a:ext uri="{FF2B5EF4-FFF2-40B4-BE49-F238E27FC236}">
                <a16:creationId xmlns:a16="http://schemas.microsoft.com/office/drawing/2014/main" id="{5D9925FF-A457-0D4E-8068-5CC4F90CAECC}"/>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223430" y="296058"/>
            <a:ext cx="2676089" cy="1307633"/>
          </a:xfrm>
          <a:prstGeom prst="rect">
            <a:avLst/>
          </a:prstGeom>
        </p:spPr>
      </p:pic>
    </p:spTree>
    <p:extLst>
      <p:ext uri="{BB962C8B-B14F-4D97-AF65-F5344CB8AC3E}">
        <p14:creationId xmlns:p14="http://schemas.microsoft.com/office/powerpoint/2010/main" val="1384217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161577-1512-465D-AD79-33D6E2464CCA}"/>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4423574" y="488338"/>
            <a:ext cx="7768426" cy="812800"/>
          </a:xfrm>
          <a:prstGeom prst="rect">
            <a:avLst/>
          </a:prstGeom>
          <a:effectLst/>
        </p:spPr>
      </p:pic>
      <p:pic>
        <p:nvPicPr>
          <p:cNvPr id="3" name="Content Placeholder 18" descr="A person holding a banana&#10;&#10;Description automatically generated">
            <a:extLst>
              <a:ext uri="{FF2B5EF4-FFF2-40B4-BE49-F238E27FC236}">
                <a16:creationId xmlns:a16="http://schemas.microsoft.com/office/drawing/2014/main" id="{15FBDF11-2786-41A3-BED4-2F06869D917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81831" y="1763713"/>
            <a:ext cx="2975450" cy="4351337"/>
          </a:xfrm>
        </p:spPr>
      </p:pic>
      <p:sp>
        <p:nvSpPr>
          <p:cNvPr id="4" name="Oval 3">
            <a:extLst>
              <a:ext uri="{FF2B5EF4-FFF2-40B4-BE49-F238E27FC236}">
                <a16:creationId xmlns:a16="http://schemas.microsoft.com/office/drawing/2014/main" id="{DE7C4510-7326-4D48-817B-59E8CEA51F38}"/>
              </a:ext>
            </a:extLst>
          </p:cNvPr>
          <p:cNvSpPr/>
          <p:nvPr/>
        </p:nvSpPr>
        <p:spPr>
          <a:xfrm>
            <a:off x="527942" y="750710"/>
            <a:ext cx="945292" cy="945292"/>
          </a:xfrm>
          <a:prstGeom prst="ellipse">
            <a:avLst/>
          </a:prstGeom>
          <a:solidFill>
            <a:srgbClr val="8B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06400477-1D3D-4F85-ABA9-FA63865AA9DF}"/>
              </a:ext>
            </a:extLst>
          </p:cNvPr>
          <p:cNvSpPr txBox="1">
            <a:spLocks/>
          </p:cNvSpPr>
          <p:nvPr/>
        </p:nvSpPr>
        <p:spPr>
          <a:xfrm>
            <a:off x="699725" y="816673"/>
            <a:ext cx="10811918" cy="2341814"/>
          </a:xfrm>
          <a:prstGeom prst="rect">
            <a:avLst/>
          </a:prstGeom>
          <a:effectLst>
            <a:outerShdw blurRad="127000" dist="50800" dir="2700000" algn="ctr" rotWithShape="0">
              <a:srgbClr val="000000">
                <a:alpha val="30000"/>
              </a:srgbClr>
            </a:outerShdw>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6000" dirty="0">
                <a:solidFill>
                  <a:schemeClr val="tx1"/>
                </a:solidFill>
              </a:rPr>
              <a:t>Qualified Equivalent Programs (QEP)</a:t>
            </a:r>
            <a:endParaRPr lang="en-US" sz="6000" dirty="0">
              <a:solidFill>
                <a:schemeClr val="tx1"/>
              </a:solidFill>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AC23C11C-1958-4CF1-A9FB-C73652C65808}"/>
              </a:ext>
            </a:extLst>
          </p:cNvPr>
          <p:cNvSpPr txBox="1"/>
          <p:nvPr/>
        </p:nvSpPr>
        <p:spPr>
          <a:xfrm>
            <a:off x="4286482" y="5910578"/>
            <a:ext cx="7765364" cy="535531"/>
          </a:xfrm>
          <a:prstGeom prst="rect">
            <a:avLst/>
          </a:prstGeom>
          <a:noFill/>
        </p:spPr>
        <p:txBody>
          <a:bodyPr wrap="square" rtlCol="0">
            <a:spAutoFit/>
          </a:bodyPr>
          <a:lstStyle/>
          <a:p>
            <a:pPr lvl="0" algn="r" defTabSz="457200">
              <a:lnSpc>
                <a:spcPct val="120000"/>
              </a:lnSpc>
              <a:spcBef>
                <a:spcPts val="24"/>
              </a:spcBef>
              <a:defRPr/>
            </a:pPr>
            <a:r>
              <a:rPr lang="en-US" sz="1400" b="1" dirty="0">
                <a:solidFill>
                  <a:prstClr val="black"/>
                </a:solidFill>
                <a:latin typeface="Arial Narrow" panose="020B0604020202020204" pitchFamily="34" charset="0"/>
              </a:rPr>
              <a:t>*For a current list of QEPs please visit </a:t>
            </a:r>
            <a:r>
              <a:rPr lang="en-US" sz="1400" b="1" dirty="0">
                <a:solidFill>
                  <a:prstClr val="black"/>
                </a:solidFill>
                <a:latin typeface="Arial Narrow" panose="020B0604020202020204" pitchFamily="34" charset="0"/>
                <a:hlinkClick r:id="rId5"/>
              </a:rPr>
              <a:t>BCSP.ORG/TSP</a:t>
            </a:r>
            <a:endParaRPr lang="en-US" sz="1400" b="1" dirty="0">
              <a:solidFill>
                <a:prstClr val="black"/>
              </a:solidFill>
              <a:latin typeface="Arial Narrow" panose="020B0604020202020204" pitchFamily="34" charset="0"/>
            </a:endParaRPr>
          </a:p>
          <a:p>
            <a:endParaRPr lang="en-US" sz="1200" dirty="0"/>
          </a:p>
        </p:txBody>
      </p:sp>
      <p:sp>
        <p:nvSpPr>
          <p:cNvPr id="7" name="Rectangle 6">
            <a:extLst>
              <a:ext uri="{FF2B5EF4-FFF2-40B4-BE49-F238E27FC236}">
                <a16:creationId xmlns:a16="http://schemas.microsoft.com/office/drawing/2014/main" id="{D23AE950-3DA0-4242-AEC1-3F46981F2EB4}"/>
              </a:ext>
            </a:extLst>
          </p:cNvPr>
          <p:cNvSpPr/>
          <p:nvPr/>
        </p:nvSpPr>
        <p:spPr>
          <a:xfrm>
            <a:off x="741290" y="2722095"/>
            <a:ext cx="6096000" cy="3416320"/>
          </a:xfrm>
          <a:prstGeom prst="rect">
            <a:avLst/>
          </a:prstGeom>
        </p:spPr>
        <p:txBody>
          <a:bodyPr>
            <a:spAutoFit/>
          </a:bodyPr>
          <a:lstStyle/>
          <a:p>
            <a:pPr lvl="0" defTabSz="457200">
              <a:lnSpc>
                <a:spcPct val="100000"/>
              </a:lnSpc>
              <a:spcBef>
                <a:spcPts val="0"/>
              </a:spcBef>
              <a:spcAft>
                <a:spcPts val="600"/>
              </a:spcAft>
              <a:defRPr/>
            </a:pPr>
            <a:r>
              <a:rPr lang="en-US" sz="2200" b="1" dirty="0">
                <a:latin typeface="Arial" panose="020B0604020202020204" pitchFamily="34" charset="0"/>
              </a:rPr>
              <a:t>Eligibility</a:t>
            </a:r>
            <a:r>
              <a:rPr lang="en-US" sz="2200" b="1" dirty="0">
                <a:solidFill>
                  <a:prstClr val="black"/>
                </a:solidFill>
                <a:latin typeface="Arial" panose="020B0604020202020204" pitchFamily="34" charset="0"/>
              </a:rPr>
              <a:t>: </a:t>
            </a:r>
          </a:p>
          <a:p>
            <a:pPr marL="468313" lvl="0" indent="-179388">
              <a:spcAft>
                <a:spcPts val="600"/>
              </a:spcAft>
              <a:buFont typeface="Arial" panose="020B0604020202020204" pitchFamily="34" charset="0"/>
              <a:buChar char="•"/>
            </a:pPr>
            <a:r>
              <a:rPr lang="en-US" b="1" dirty="0">
                <a:solidFill>
                  <a:schemeClr val="tx1">
                    <a:lumMod val="50000"/>
                    <a:lumOff val="50000"/>
                  </a:schemeClr>
                </a:solidFill>
                <a:latin typeface="Arial" panose="020B0604020202020204" pitchFamily="34" charset="0"/>
              </a:rPr>
              <a:t>Curriculum-based certificate, diploma</a:t>
            </a:r>
          </a:p>
          <a:p>
            <a:pPr marL="468313" lvl="0" indent="-179388">
              <a:spcAft>
                <a:spcPts val="600"/>
              </a:spcAft>
              <a:buFont typeface="Arial" panose="020B0604020202020204" pitchFamily="34" charset="0"/>
              <a:buChar char="•"/>
            </a:pPr>
            <a:r>
              <a:rPr lang="en-US" b="1" dirty="0">
                <a:solidFill>
                  <a:schemeClr val="tx1">
                    <a:lumMod val="50000"/>
                    <a:lumOff val="50000"/>
                  </a:schemeClr>
                </a:solidFill>
                <a:latin typeface="Arial" panose="020B0604020202020204" pitchFamily="34" charset="0"/>
              </a:rPr>
              <a:t>Substantial match to ASP blueprint</a:t>
            </a:r>
          </a:p>
          <a:p>
            <a:pPr marL="468313" lvl="0" indent="-179388">
              <a:buFont typeface="Arial" panose="020B0604020202020204" pitchFamily="34" charset="0"/>
              <a:buChar char="•"/>
            </a:pPr>
            <a:r>
              <a:rPr lang="en-US" b="1" dirty="0">
                <a:solidFill>
                  <a:schemeClr val="tx1">
                    <a:lumMod val="50000"/>
                    <a:lumOff val="50000"/>
                  </a:schemeClr>
                </a:solidFill>
                <a:latin typeface="Arial" panose="020B0604020202020204" pitchFamily="34" charset="0"/>
              </a:rPr>
              <a:t>QEP graduates qualify for the TSP</a:t>
            </a:r>
            <a:br>
              <a:rPr lang="en-US" b="1" dirty="0">
                <a:solidFill>
                  <a:schemeClr val="tx1">
                    <a:lumMod val="50000"/>
                    <a:lumOff val="50000"/>
                  </a:schemeClr>
                </a:solidFill>
                <a:latin typeface="Arial" panose="020B0604020202020204" pitchFamily="34" charset="0"/>
              </a:rPr>
            </a:br>
            <a:endParaRPr lang="en-US" b="1" dirty="0">
              <a:solidFill>
                <a:schemeClr val="tx1">
                  <a:lumMod val="50000"/>
                  <a:lumOff val="50000"/>
                </a:schemeClr>
              </a:solidFill>
              <a:latin typeface="Arial" panose="020B0604020202020204" pitchFamily="34" charset="0"/>
            </a:endParaRPr>
          </a:p>
          <a:p>
            <a:pPr marL="288925" lvl="0"/>
            <a:r>
              <a:rPr lang="en-US" b="1" i="1" dirty="0">
                <a:solidFill>
                  <a:schemeClr val="tx1">
                    <a:lumMod val="50000"/>
                    <a:lumOff val="50000"/>
                  </a:schemeClr>
                </a:solidFill>
                <a:latin typeface="Arial" panose="020B0604020202020204" pitchFamily="34" charset="0"/>
              </a:rPr>
              <a:t>The TSP designation recognizes an individual’s level of preparation for professional safety practice and sets him/her on the path toward CSP certification.</a:t>
            </a:r>
          </a:p>
          <a:p>
            <a:pPr lvl="0" defTabSz="457200">
              <a:lnSpc>
                <a:spcPct val="100000"/>
              </a:lnSpc>
              <a:spcBef>
                <a:spcPts val="0"/>
              </a:spcBef>
              <a:spcAft>
                <a:spcPts val="600"/>
              </a:spcAft>
              <a:defRPr/>
            </a:pPr>
            <a:endParaRPr lang="en-US" sz="1500" b="1" dirty="0">
              <a:solidFill>
                <a:schemeClr val="tx1">
                  <a:lumMod val="50000"/>
                  <a:lumOff val="50000"/>
                </a:schemeClr>
              </a:solidFill>
              <a:latin typeface="Arial" panose="020B0604020202020204" pitchFamily="34" charset="0"/>
              <a:cs typeface="Arial" panose="020B0604020202020204" pitchFamily="34" charset="0"/>
            </a:endParaRPr>
          </a:p>
          <a:p>
            <a:pPr marL="468313" lvl="0" indent="-179388">
              <a:buFont typeface="Arial" panose="020B0604020202020204" pitchFamily="34" charset="0"/>
              <a:buChar char="•"/>
            </a:pPr>
            <a:endParaRPr lang="en-US" sz="1500" b="1" dirty="0">
              <a:solidFill>
                <a:schemeClr val="tx1">
                  <a:lumMod val="50000"/>
                  <a:lumOff val="50000"/>
                </a:schemeClr>
              </a:solidFill>
              <a:latin typeface="Arial" panose="020B0604020202020204" pitchFamily="34" charset="0"/>
            </a:endParaRPr>
          </a:p>
        </p:txBody>
      </p:sp>
      <p:pic>
        <p:nvPicPr>
          <p:cNvPr id="9" name="Picture 8" descr="A picture containing text, indoor, person, computer&#10;&#10;Description automatically generated">
            <a:extLst>
              <a:ext uri="{FF2B5EF4-FFF2-40B4-BE49-F238E27FC236}">
                <a16:creationId xmlns:a16="http://schemas.microsoft.com/office/drawing/2014/main" id="{A801B5D6-5998-4D75-BC99-6016A45C80B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r="-21"/>
          <a:stretch/>
        </p:blipFill>
        <p:spPr>
          <a:xfrm>
            <a:off x="6267783" y="1394317"/>
            <a:ext cx="6096000" cy="4735772"/>
          </a:xfrm>
          <a:prstGeom prst="rect">
            <a:avLst/>
          </a:prstGeom>
          <a:effectLst>
            <a:softEdge rad="635000"/>
          </a:effectLst>
        </p:spPr>
      </p:pic>
    </p:spTree>
    <p:extLst>
      <p:ext uri="{BB962C8B-B14F-4D97-AF65-F5344CB8AC3E}">
        <p14:creationId xmlns:p14="http://schemas.microsoft.com/office/powerpoint/2010/main" val="690944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ubtitle 2">
            <a:extLst>
              <a:ext uri="{FF2B5EF4-FFF2-40B4-BE49-F238E27FC236}">
                <a16:creationId xmlns:a16="http://schemas.microsoft.com/office/drawing/2014/main" id="{CAD3C5CE-EEEC-0A44-9B9E-FF5FBB0597DC}"/>
              </a:ext>
            </a:extLst>
          </p:cNvPr>
          <p:cNvSpPr txBox="1">
            <a:spLocks/>
          </p:cNvSpPr>
          <p:nvPr/>
        </p:nvSpPr>
        <p:spPr>
          <a:xfrm>
            <a:off x="3539738" y="3201599"/>
            <a:ext cx="1734965" cy="454802"/>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90000"/>
              </a:lnSpc>
              <a:buNone/>
            </a:pPr>
            <a:r>
              <a:rPr lang="en-US" sz="1600" b="1" dirty="0">
                <a:latin typeface="Arial Narrow" panose="020B0604020202020204" pitchFamily="34" charset="0"/>
                <a:cs typeface="Arial" panose="020B0604020202020204" pitchFamily="34" charset="0"/>
              </a:rPr>
              <a:t>Associate Safety </a:t>
            </a:r>
            <a:br>
              <a:rPr lang="en-US" sz="1600" b="1" dirty="0">
                <a:latin typeface="Arial Narrow" panose="020B0604020202020204" pitchFamily="34" charset="0"/>
                <a:cs typeface="Arial" panose="020B0604020202020204" pitchFamily="34" charset="0"/>
              </a:rPr>
            </a:br>
            <a:r>
              <a:rPr lang="en-US" sz="1600" b="1" dirty="0">
                <a:latin typeface="Arial Narrow" panose="020B0604020202020204" pitchFamily="34" charset="0"/>
                <a:cs typeface="Arial" panose="020B0604020202020204" pitchFamily="34" charset="0"/>
              </a:rPr>
              <a:t>Professional</a:t>
            </a:r>
            <a:r>
              <a:rPr lang="en-US" sz="1600" baseline="30000" dirty="0">
                <a:effectLst/>
                <a:latin typeface="Arial Narrow" panose="020B0604020202020204" pitchFamily="34" charset="0"/>
              </a:rPr>
              <a:t> ®</a:t>
            </a:r>
            <a:endParaRPr lang="en-US" sz="1600" b="1" dirty="0">
              <a:latin typeface="Arial Narrow"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35AC84EF-5689-714B-B739-ABE85C92691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29276" y="2368609"/>
            <a:ext cx="1637742" cy="731684"/>
          </a:xfrm>
          <a:prstGeom prst="rect">
            <a:avLst/>
          </a:prstGeom>
        </p:spPr>
      </p:pic>
      <p:sp>
        <p:nvSpPr>
          <p:cNvPr id="18" name="Text Placeholder 7">
            <a:extLst>
              <a:ext uri="{FF2B5EF4-FFF2-40B4-BE49-F238E27FC236}">
                <a16:creationId xmlns:a16="http://schemas.microsoft.com/office/drawing/2014/main" id="{D2F2146E-039E-C540-8CAF-C3009629F6D5}"/>
              </a:ext>
            </a:extLst>
          </p:cNvPr>
          <p:cNvSpPr txBox="1">
            <a:spLocks/>
          </p:cNvSpPr>
          <p:nvPr/>
        </p:nvSpPr>
        <p:spPr>
          <a:xfrm>
            <a:off x="1000644" y="3164125"/>
            <a:ext cx="1566375" cy="678968"/>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lnSpc>
                <a:spcPct val="90000"/>
              </a:lnSpc>
            </a:pPr>
            <a:r>
              <a:rPr lang="en-US" sz="1600" dirty="0">
                <a:latin typeface="Arial Narrow" panose="020B0604020202020204" pitchFamily="34" charset="0"/>
              </a:rPr>
              <a:t>Certified Safety </a:t>
            </a:r>
            <a:br>
              <a:rPr lang="en-US" sz="1600" dirty="0">
                <a:latin typeface="Arial Narrow" panose="020B0604020202020204" pitchFamily="34" charset="0"/>
              </a:rPr>
            </a:br>
            <a:r>
              <a:rPr lang="en-US" sz="1600" dirty="0">
                <a:latin typeface="Arial Narrow" panose="020B0604020202020204" pitchFamily="34" charset="0"/>
              </a:rPr>
              <a:t>Professional </a:t>
            </a:r>
            <a:r>
              <a:rPr lang="en-US" sz="1600" baseline="30000" dirty="0">
                <a:effectLst/>
                <a:latin typeface="Arial Narrow" panose="020B0604020202020204" pitchFamily="34" charset="0"/>
              </a:rPr>
              <a:t>®</a:t>
            </a:r>
            <a:endParaRPr lang="en-US" sz="1600" baseline="30000" dirty="0">
              <a:latin typeface="Arial Narrow" panose="020B0604020202020204" pitchFamily="34" charset="0"/>
            </a:endParaRPr>
          </a:p>
        </p:txBody>
      </p:sp>
      <p:sp>
        <p:nvSpPr>
          <p:cNvPr id="22" name="Subtitle 2">
            <a:extLst>
              <a:ext uri="{FF2B5EF4-FFF2-40B4-BE49-F238E27FC236}">
                <a16:creationId xmlns:a16="http://schemas.microsoft.com/office/drawing/2014/main" id="{E7D68279-1288-9F4B-A2A1-4DB6D1576BA3}"/>
              </a:ext>
            </a:extLst>
          </p:cNvPr>
          <p:cNvSpPr txBox="1">
            <a:spLocks/>
          </p:cNvSpPr>
          <p:nvPr/>
        </p:nvSpPr>
        <p:spPr>
          <a:xfrm>
            <a:off x="665760" y="5287052"/>
            <a:ext cx="2236142" cy="107869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90000"/>
              </a:lnSpc>
              <a:buNone/>
            </a:pPr>
            <a:r>
              <a:rPr lang="en-US" sz="1600" b="1" dirty="0">
                <a:latin typeface="Arial Narrow" panose="020B0604020202020204" pitchFamily="34" charset="0"/>
                <a:cs typeface="Arial" panose="020B0604020202020204" pitchFamily="34" charset="0"/>
              </a:rPr>
              <a:t>Construction Health and </a:t>
            </a:r>
            <a:br>
              <a:rPr lang="en-US" sz="1600" b="1" dirty="0">
                <a:latin typeface="Arial Narrow" panose="020B0604020202020204" pitchFamily="34" charset="0"/>
                <a:cs typeface="Arial" panose="020B0604020202020204" pitchFamily="34" charset="0"/>
              </a:rPr>
            </a:br>
            <a:r>
              <a:rPr lang="en-US" sz="1600" b="1" dirty="0">
                <a:latin typeface="Arial Narrow" panose="020B0604020202020204" pitchFamily="34" charset="0"/>
                <a:cs typeface="Arial" panose="020B0604020202020204" pitchFamily="34" charset="0"/>
              </a:rPr>
              <a:t>Safety Technician</a:t>
            </a:r>
            <a:r>
              <a:rPr lang="en-US" sz="1600" baseline="30000" dirty="0">
                <a:effectLst/>
                <a:latin typeface="Arial Narrow" panose="020B0604020202020204" pitchFamily="34" charset="0"/>
              </a:rPr>
              <a:t> ®</a:t>
            </a:r>
            <a:endParaRPr lang="en-US" sz="1600" b="1" baseline="30000" dirty="0">
              <a:latin typeface="Arial Narrow" panose="020B0604020202020204" pitchFamily="34" charset="0"/>
              <a:cs typeface="Arial" panose="020B0604020202020204" pitchFamily="34" charset="0"/>
            </a:endParaRPr>
          </a:p>
        </p:txBody>
      </p:sp>
      <p:sp>
        <p:nvSpPr>
          <p:cNvPr id="25" name="Text Placeholder 7">
            <a:extLst>
              <a:ext uri="{FF2B5EF4-FFF2-40B4-BE49-F238E27FC236}">
                <a16:creationId xmlns:a16="http://schemas.microsoft.com/office/drawing/2014/main" id="{E7581E84-0860-1049-9740-E41C75D91BB6}"/>
              </a:ext>
            </a:extLst>
          </p:cNvPr>
          <p:cNvSpPr txBox="1">
            <a:spLocks/>
          </p:cNvSpPr>
          <p:nvPr/>
        </p:nvSpPr>
        <p:spPr>
          <a:xfrm>
            <a:off x="9183760" y="3169816"/>
            <a:ext cx="2451157" cy="929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90000"/>
              </a:lnSpc>
              <a:buNone/>
            </a:pPr>
            <a:r>
              <a:rPr lang="en-US" sz="1600" b="1" dirty="0">
                <a:latin typeface="Arial Narrow" panose="020B0604020202020204" pitchFamily="34" charset="0"/>
                <a:cs typeface="Arial" panose="020B0604020202020204" pitchFamily="34" charset="0"/>
              </a:rPr>
              <a:t>Occupational Hygiene and </a:t>
            </a:r>
            <a:br>
              <a:rPr lang="en-US" sz="1600" b="1" dirty="0">
                <a:latin typeface="Arial Narrow" panose="020B0604020202020204" pitchFamily="34" charset="0"/>
                <a:cs typeface="Arial" panose="020B0604020202020204" pitchFamily="34" charset="0"/>
              </a:rPr>
            </a:br>
            <a:r>
              <a:rPr lang="en-US" sz="1600" b="1" dirty="0">
                <a:latin typeface="Arial Narrow" panose="020B0604020202020204" pitchFamily="34" charset="0"/>
                <a:cs typeface="Arial" panose="020B0604020202020204" pitchFamily="34" charset="0"/>
              </a:rPr>
              <a:t>Safety Technician</a:t>
            </a:r>
            <a:r>
              <a:rPr lang="en-US" sz="1600" b="1" dirty="0">
                <a:effectLst/>
                <a:latin typeface="Arial Narrow" panose="020B0604020202020204" pitchFamily="34" charset="0"/>
              </a:rPr>
              <a:t>™</a:t>
            </a:r>
            <a:endParaRPr lang="en-US" sz="1600" b="1" baseline="30000" dirty="0">
              <a:latin typeface="Arial Narrow" panose="020B0604020202020204" pitchFamily="34" charset="0"/>
              <a:cs typeface="Arial" panose="020B0604020202020204" pitchFamily="34" charset="0"/>
            </a:endParaRPr>
          </a:p>
        </p:txBody>
      </p:sp>
      <p:sp>
        <p:nvSpPr>
          <p:cNvPr id="26" name="Subtitle 2">
            <a:extLst>
              <a:ext uri="{FF2B5EF4-FFF2-40B4-BE49-F238E27FC236}">
                <a16:creationId xmlns:a16="http://schemas.microsoft.com/office/drawing/2014/main" id="{1DEA1F90-29BC-8044-B0F2-B8D23AE150E0}"/>
              </a:ext>
            </a:extLst>
          </p:cNvPr>
          <p:cNvSpPr txBox="1">
            <a:spLocks/>
          </p:cNvSpPr>
          <p:nvPr/>
        </p:nvSpPr>
        <p:spPr>
          <a:xfrm>
            <a:off x="6291028" y="5308108"/>
            <a:ext cx="2333604" cy="518293"/>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lnSpc>
                <a:spcPct val="90000"/>
              </a:lnSpc>
            </a:pPr>
            <a:r>
              <a:rPr lang="en-US" sz="1600" dirty="0">
                <a:latin typeface="Arial Narrow" panose="020B0604020202020204" pitchFamily="34" charset="0"/>
              </a:rPr>
              <a:t>Safety Trained Supervisor Construction</a:t>
            </a:r>
            <a:r>
              <a:rPr lang="en-US" sz="1600" baseline="30000" dirty="0">
                <a:effectLst/>
                <a:latin typeface="Arial Narrow" panose="020B0604020202020204" pitchFamily="34" charset="0"/>
              </a:rPr>
              <a:t> ®</a:t>
            </a:r>
            <a:r>
              <a:rPr lang="en-US" sz="1600" baseline="30000" dirty="0">
                <a:latin typeface="Arial Narrow" panose="020B0604020202020204" pitchFamily="34" charset="0"/>
              </a:rPr>
              <a:t> </a:t>
            </a:r>
          </a:p>
        </p:txBody>
      </p:sp>
      <p:pic>
        <p:nvPicPr>
          <p:cNvPr id="27" name="Picture 26">
            <a:extLst>
              <a:ext uri="{FF2B5EF4-FFF2-40B4-BE49-F238E27FC236}">
                <a16:creationId xmlns:a16="http://schemas.microsoft.com/office/drawing/2014/main" id="{B79959D7-6DFC-554F-BA4A-CA9C327C6FD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69813" y="4422694"/>
            <a:ext cx="1961848" cy="678969"/>
          </a:xfrm>
          <a:prstGeom prst="rect">
            <a:avLst/>
          </a:prstGeom>
        </p:spPr>
      </p:pic>
      <p:pic>
        <p:nvPicPr>
          <p:cNvPr id="28" name="Picture 27">
            <a:extLst>
              <a:ext uri="{FF2B5EF4-FFF2-40B4-BE49-F238E27FC236}">
                <a16:creationId xmlns:a16="http://schemas.microsoft.com/office/drawing/2014/main" id="{B6658001-2CF9-D140-84BC-80E7127F8BE1}"/>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9382220" y="2470715"/>
            <a:ext cx="1855909" cy="628104"/>
          </a:xfrm>
          <a:prstGeom prst="rect">
            <a:avLst/>
          </a:prstGeom>
        </p:spPr>
      </p:pic>
      <p:pic>
        <p:nvPicPr>
          <p:cNvPr id="29" name="Picture 28">
            <a:extLst>
              <a:ext uri="{FF2B5EF4-FFF2-40B4-BE49-F238E27FC236}">
                <a16:creationId xmlns:a16="http://schemas.microsoft.com/office/drawing/2014/main" id="{C998EDDC-1A7A-7A4C-A28A-1CD8D32928E3}"/>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6472955" y="4432846"/>
            <a:ext cx="1829479" cy="668333"/>
          </a:xfrm>
          <a:prstGeom prst="rect">
            <a:avLst/>
          </a:prstGeom>
        </p:spPr>
      </p:pic>
      <p:sp>
        <p:nvSpPr>
          <p:cNvPr id="30" name="Subtitle 2">
            <a:extLst>
              <a:ext uri="{FF2B5EF4-FFF2-40B4-BE49-F238E27FC236}">
                <a16:creationId xmlns:a16="http://schemas.microsoft.com/office/drawing/2014/main" id="{EE78B669-BBB5-4341-9792-6A4732611CD3}"/>
              </a:ext>
            </a:extLst>
          </p:cNvPr>
          <p:cNvSpPr txBox="1">
            <a:spLocks/>
          </p:cNvSpPr>
          <p:nvPr/>
        </p:nvSpPr>
        <p:spPr>
          <a:xfrm>
            <a:off x="3512183" y="5308108"/>
            <a:ext cx="1870157" cy="1071299"/>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lnSpc>
                <a:spcPct val="90000"/>
              </a:lnSpc>
            </a:pPr>
            <a:r>
              <a:rPr lang="en-US" sz="1600" dirty="0">
                <a:latin typeface="Arial Narrow" panose="020B0604020202020204" pitchFamily="34" charset="0"/>
              </a:rPr>
              <a:t>Safety Trained Supervisor</a:t>
            </a:r>
            <a:r>
              <a:rPr lang="en-US" sz="1600" baseline="30000" dirty="0">
                <a:effectLst/>
                <a:latin typeface="Arial Narrow" panose="020B0604020202020204" pitchFamily="34" charset="0"/>
              </a:rPr>
              <a:t> ®</a:t>
            </a:r>
            <a:r>
              <a:rPr lang="en-US" sz="1600" baseline="30000" dirty="0">
                <a:latin typeface="Arial Narrow" panose="020B0604020202020204" pitchFamily="34" charset="0"/>
              </a:rPr>
              <a:t> </a:t>
            </a:r>
          </a:p>
        </p:txBody>
      </p:sp>
      <p:pic>
        <p:nvPicPr>
          <p:cNvPr id="31" name="Picture 30">
            <a:extLst>
              <a:ext uri="{FF2B5EF4-FFF2-40B4-BE49-F238E27FC236}">
                <a16:creationId xmlns:a16="http://schemas.microsoft.com/office/drawing/2014/main" id="{E486F192-F607-8342-8069-12292FA70FF6}"/>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3667937" y="4438305"/>
            <a:ext cx="1508821" cy="678969"/>
          </a:xfrm>
          <a:prstGeom prst="rect">
            <a:avLst/>
          </a:prstGeom>
        </p:spPr>
      </p:pic>
      <p:sp>
        <p:nvSpPr>
          <p:cNvPr id="32" name="Text Placeholder 7">
            <a:extLst>
              <a:ext uri="{FF2B5EF4-FFF2-40B4-BE49-F238E27FC236}">
                <a16:creationId xmlns:a16="http://schemas.microsoft.com/office/drawing/2014/main" id="{1D67E180-A9A2-2340-8FFE-52B88D256FD3}"/>
              </a:ext>
            </a:extLst>
          </p:cNvPr>
          <p:cNvSpPr txBox="1">
            <a:spLocks/>
          </p:cNvSpPr>
          <p:nvPr/>
        </p:nvSpPr>
        <p:spPr>
          <a:xfrm>
            <a:off x="9382220" y="5290752"/>
            <a:ext cx="1987907" cy="469151"/>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90000"/>
              </a:lnSpc>
              <a:buNone/>
            </a:pPr>
            <a:r>
              <a:rPr lang="en-US" sz="1600" b="1" dirty="0">
                <a:latin typeface="Arial Narrow" panose="020B0604020202020204" pitchFamily="34" charset="0"/>
                <a:cs typeface="Arial" panose="020B0604020202020204" pitchFamily="34" charset="0"/>
              </a:rPr>
              <a:t>Certified Instructional Trainer </a:t>
            </a:r>
            <a:endParaRPr lang="en-US" sz="1600" b="1" baseline="30000" dirty="0">
              <a:latin typeface="Arial Narrow" panose="020B0604020202020204" pitchFamily="34" charset="0"/>
              <a:cs typeface="Arial" panose="020B0604020202020204" pitchFamily="34" charset="0"/>
            </a:endParaRPr>
          </a:p>
        </p:txBody>
      </p:sp>
      <p:pic>
        <p:nvPicPr>
          <p:cNvPr id="33" name="Picture 32">
            <a:extLst>
              <a:ext uri="{FF2B5EF4-FFF2-40B4-BE49-F238E27FC236}">
                <a16:creationId xmlns:a16="http://schemas.microsoft.com/office/drawing/2014/main" id="{1FFD7F67-4684-074C-AFAB-D9A9525715E7}"/>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9598631" y="4438305"/>
            <a:ext cx="1550947" cy="678969"/>
          </a:xfrm>
          <a:prstGeom prst="rect">
            <a:avLst/>
          </a:prstGeom>
        </p:spPr>
      </p:pic>
      <p:pic>
        <p:nvPicPr>
          <p:cNvPr id="34" name="Picture 33">
            <a:extLst>
              <a:ext uri="{FF2B5EF4-FFF2-40B4-BE49-F238E27FC236}">
                <a16:creationId xmlns:a16="http://schemas.microsoft.com/office/drawing/2014/main" id="{68CA4CC3-94AC-8241-B160-DD4CCFD2E982}"/>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6278400" y="2380076"/>
            <a:ext cx="1855909" cy="718743"/>
          </a:xfrm>
          <a:prstGeom prst="rect">
            <a:avLst/>
          </a:prstGeom>
        </p:spPr>
      </p:pic>
      <p:sp>
        <p:nvSpPr>
          <p:cNvPr id="35" name="Text Placeholder 7">
            <a:extLst>
              <a:ext uri="{FF2B5EF4-FFF2-40B4-BE49-F238E27FC236}">
                <a16:creationId xmlns:a16="http://schemas.microsoft.com/office/drawing/2014/main" id="{1C7DD09A-EAB0-A147-8C6F-92F2497FC730}"/>
              </a:ext>
            </a:extLst>
          </p:cNvPr>
          <p:cNvSpPr txBox="1">
            <a:spLocks/>
          </p:cNvSpPr>
          <p:nvPr/>
        </p:nvSpPr>
        <p:spPr>
          <a:xfrm>
            <a:off x="6156029" y="3168894"/>
            <a:ext cx="2146405" cy="61581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90000"/>
              </a:lnSpc>
              <a:buNone/>
            </a:pPr>
            <a:r>
              <a:rPr lang="en-US" sz="1600" b="1" dirty="0">
                <a:latin typeface="Arial Narrow" panose="020B0604020202020204" pitchFamily="34" charset="0"/>
                <a:cs typeface="Arial" panose="020B0604020202020204" pitchFamily="34" charset="0"/>
              </a:rPr>
              <a:t>Safety Management Specialist</a:t>
            </a:r>
            <a:r>
              <a:rPr lang="en-US" sz="1600" baseline="30000" dirty="0">
                <a:effectLst/>
                <a:latin typeface="Arial Narrow" panose="020B0604020202020204" pitchFamily="34" charset="0"/>
              </a:rPr>
              <a:t> ®</a:t>
            </a:r>
            <a:endParaRPr lang="en-US" sz="1600" b="1" baseline="30000" dirty="0">
              <a:latin typeface="Arial Narrow" panose="020B0604020202020204" pitchFamily="34" charset="0"/>
              <a:cs typeface="Arial" panose="020B0604020202020204" pitchFamily="34" charset="0"/>
            </a:endParaRPr>
          </a:p>
        </p:txBody>
      </p:sp>
      <p:pic>
        <p:nvPicPr>
          <p:cNvPr id="36" name="Picture 35">
            <a:extLst>
              <a:ext uri="{FF2B5EF4-FFF2-40B4-BE49-F238E27FC236}">
                <a16:creationId xmlns:a16="http://schemas.microsoft.com/office/drawing/2014/main" id="{4F1C4075-3ACB-854B-858B-610D968041F3}"/>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3527618" y="2409036"/>
            <a:ext cx="1637742" cy="727885"/>
          </a:xfrm>
          <a:prstGeom prst="rect">
            <a:avLst/>
          </a:prstGeom>
        </p:spPr>
      </p:pic>
      <p:sp>
        <p:nvSpPr>
          <p:cNvPr id="2" name="Text Placeholder 1">
            <a:extLst>
              <a:ext uri="{FF2B5EF4-FFF2-40B4-BE49-F238E27FC236}">
                <a16:creationId xmlns:a16="http://schemas.microsoft.com/office/drawing/2014/main" id="{8E2FF85E-1CB8-446E-9E6C-429C8A1BF6A9}"/>
              </a:ext>
            </a:extLst>
          </p:cNvPr>
          <p:cNvSpPr>
            <a:spLocks noGrp="1"/>
          </p:cNvSpPr>
          <p:nvPr>
            <p:ph type="body" sz="quarter" idx="10"/>
          </p:nvPr>
        </p:nvSpPr>
        <p:spPr/>
        <p:txBody>
          <a:bodyPr/>
          <a:lstStyle/>
          <a:p>
            <a:r>
              <a:rPr lang="en-US" dirty="0"/>
              <a:t>BCSP Certifications</a:t>
            </a:r>
          </a:p>
          <a:p>
            <a:endParaRPr lang="en-US" dirty="0"/>
          </a:p>
        </p:txBody>
      </p:sp>
    </p:spTree>
    <p:extLst>
      <p:ext uri="{BB962C8B-B14F-4D97-AF65-F5344CB8AC3E}">
        <p14:creationId xmlns:p14="http://schemas.microsoft.com/office/powerpoint/2010/main" val="822834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en wearing hardhats and hard hats working on a construction site&#10;&#10;Description automatically generated with low confidence">
            <a:extLst>
              <a:ext uri="{FF2B5EF4-FFF2-40B4-BE49-F238E27FC236}">
                <a16:creationId xmlns:a16="http://schemas.microsoft.com/office/drawing/2014/main" id="{CF74A762-81E3-A546-BAD5-08C3C28AB32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1999" cy="6285470"/>
          </a:xfrm>
          <a:prstGeom prst="rect">
            <a:avLst/>
          </a:prstGeom>
        </p:spPr>
      </p:pic>
      <p:pic>
        <p:nvPicPr>
          <p:cNvPr id="4" name="Content Placeholder 18" descr="A person holding a banana&#10;&#10;Description automatically generated">
            <a:extLst>
              <a:ext uri="{FF2B5EF4-FFF2-40B4-BE49-F238E27FC236}">
                <a16:creationId xmlns:a16="http://schemas.microsoft.com/office/drawing/2014/main" id="{636B0049-3008-4C31-A5A2-463824AB1F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81831" y="1763713"/>
            <a:ext cx="2975450" cy="4351337"/>
          </a:xfrm>
        </p:spPr>
      </p:pic>
      <p:sp>
        <p:nvSpPr>
          <p:cNvPr id="5" name="Rectangle 4">
            <a:extLst>
              <a:ext uri="{FF2B5EF4-FFF2-40B4-BE49-F238E27FC236}">
                <a16:creationId xmlns:a16="http://schemas.microsoft.com/office/drawing/2014/main" id="{209386CF-045E-4BD2-8A67-0B43F80F52D2}"/>
              </a:ext>
            </a:extLst>
          </p:cNvPr>
          <p:cNvSpPr/>
          <p:nvPr/>
        </p:nvSpPr>
        <p:spPr>
          <a:xfrm>
            <a:off x="650199" y="2050613"/>
            <a:ext cx="5958419" cy="2246769"/>
          </a:xfrm>
          <a:prstGeom prst="rect">
            <a:avLst/>
          </a:prstGeom>
        </p:spPr>
        <p:txBody>
          <a:bodyPr wrap="square" anchor="t">
            <a:spAutoFit/>
          </a:bodyPr>
          <a:lstStyle/>
          <a:p>
            <a:pPr marL="365760" indent="-283464">
              <a:lnSpc>
                <a:spcPct val="100000"/>
              </a:lnSpc>
              <a:spcBef>
                <a:spcPts val="0"/>
              </a:spcBef>
              <a:defRPr/>
            </a:pPr>
            <a:r>
              <a:rPr lang="en-US" sz="2200" b="1" dirty="0">
                <a:latin typeface="Arial" panose="020B0604020202020204" pitchFamily="34" charset="0"/>
              </a:rPr>
              <a:t>Experience Requirement </a:t>
            </a:r>
          </a:p>
          <a:p>
            <a:pPr marL="579438" lvl="1" indent="-179388">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Ten (10) years of safety management experience, 35% of job tasks related to management of safety-related programs, processes, procedures, and personnel</a:t>
            </a:r>
          </a:p>
          <a:p>
            <a:pPr marL="579438" lvl="1" indent="-179388">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a:p>
            <a:pPr marL="365760" indent="-283464">
              <a:lnSpc>
                <a:spcPct val="100000"/>
              </a:lnSpc>
              <a:spcBef>
                <a:spcPts val="0"/>
              </a:spcBef>
              <a:defRPr/>
            </a:pPr>
            <a:r>
              <a:rPr lang="en-US" sz="2200" b="1" dirty="0">
                <a:latin typeface="Arial" panose="020B0604020202020204" pitchFamily="34" charset="0"/>
              </a:rPr>
              <a:t>Ethics</a:t>
            </a:r>
          </a:p>
          <a:p>
            <a:pPr marL="571500" lvl="1" indent="-227013">
              <a:lnSpc>
                <a:spcPct val="100000"/>
              </a:lnSpc>
              <a:spcBef>
                <a:spcPts val="0"/>
              </a:spcBef>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Commitment to the BCSP Code of Ethics</a:t>
            </a:r>
          </a:p>
          <a:p>
            <a:pPr marL="400050" lvl="1">
              <a:defRPr/>
            </a:pPr>
            <a:endParaRPr lang="en-US" sz="1600" b="1" dirty="0">
              <a:solidFill>
                <a:schemeClr val="tx1">
                  <a:lumMod val="50000"/>
                  <a:lumOff val="50000"/>
                </a:schemeClr>
              </a:solidFill>
              <a:latin typeface="Arial" panose="020B0604020202020204" pitchFamily="34" charset="0"/>
            </a:endParaRPr>
          </a:p>
        </p:txBody>
      </p:sp>
      <p:sp>
        <p:nvSpPr>
          <p:cNvPr id="7" name="Title 1">
            <a:extLst>
              <a:ext uri="{FF2B5EF4-FFF2-40B4-BE49-F238E27FC236}">
                <a16:creationId xmlns:a16="http://schemas.microsoft.com/office/drawing/2014/main" id="{A8ABA9F0-1B31-4C8D-9619-BA0CB2C84919}"/>
              </a:ext>
            </a:extLst>
          </p:cNvPr>
          <p:cNvSpPr txBox="1">
            <a:spLocks/>
          </p:cNvSpPr>
          <p:nvPr/>
        </p:nvSpPr>
        <p:spPr>
          <a:xfrm>
            <a:off x="1573669" y="1427971"/>
            <a:ext cx="4937069" cy="848706"/>
          </a:xfrm>
          <a:prstGeom prst="rect">
            <a:avLst/>
          </a:prstGeom>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3200" dirty="0">
                <a:solidFill>
                  <a:srgbClr val="64784E"/>
                </a:solidFill>
              </a:rPr>
              <a:t>Eligibility Requirements </a:t>
            </a:r>
          </a:p>
        </p:txBody>
      </p:sp>
      <p:pic>
        <p:nvPicPr>
          <p:cNvPr id="8" name="Picture 7">
            <a:extLst>
              <a:ext uri="{FF2B5EF4-FFF2-40B4-BE49-F238E27FC236}">
                <a16:creationId xmlns:a16="http://schemas.microsoft.com/office/drawing/2014/main" id="{D08E7595-0BE0-455A-B03F-6B80A797D441}"/>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401053" y="487679"/>
            <a:ext cx="2491043" cy="964713"/>
          </a:xfrm>
          <a:prstGeom prst="rect">
            <a:avLst/>
          </a:prstGeom>
        </p:spPr>
      </p:pic>
      <p:pic>
        <p:nvPicPr>
          <p:cNvPr id="12" name="Picture 11">
            <a:extLst>
              <a:ext uri="{FF2B5EF4-FFF2-40B4-BE49-F238E27FC236}">
                <a16:creationId xmlns:a16="http://schemas.microsoft.com/office/drawing/2014/main" id="{626B3F48-BDCE-4CBF-9DDA-4416A2EE2AD9}"/>
              </a:ext>
            </a:extLst>
          </p:cNvPr>
          <p:cNvPicPr>
            <a:picLocks noChangeAspect="1"/>
          </p:cNvPicPr>
          <p:nvPr/>
        </p:nvPicPr>
        <p:blipFill rotWithShape="1">
          <a:blip r:embed="rId6" cstate="email">
            <a:alphaModFix amt="20000"/>
            <a:extLst>
              <a:ext uri="{28A0092B-C50C-407E-A947-70E740481C1C}">
                <a14:useLocalDpi xmlns:a14="http://schemas.microsoft.com/office/drawing/2010/main"/>
              </a:ext>
            </a:extLst>
          </a:blip>
          <a:srcRect/>
          <a:stretch/>
        </p:blipFill>
        <p:spPr>
          <a:xfrm>
            <a:off x="2819735" y="506588"/>
            <a:ext cx="9372265" cy="812800"/>
          </a:xfrm>
          <a:prstGeom prst="rect">
            <a:avLst/>
          </a:prstGeom>
          <a:effectLst/>
        </p:spPr>
      </p:pic>
    </p:spTree>
    <p:extLst>
      <p:ext uri="{BB962C8B-B14F-4D97-AF65-F5344CB8AC3E}">
        <p14:creationId xmlns:p14="http://schemas.microsoft.com/office/powerpoint/2010/main" val="1280012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sky, outdoor, factory, building&#10;&#10;Description automatically generated">
            <a:extLst>
              <a:ext uri="{FF2B5EF4-FFF2-40B4-BE49-F238E27FC236}">
                <a16:creationId xmlns:a16="http://schemas.microsoft.com/office/drawing/2014/main" id="{C94586E3-D2DD-EF4F-ACE8-436108194EA4}"/>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1" y="0"/>
            <a:ext cx="12192001" cy="6289158"/>
          </a:xfrm>
          <a:prstGeom prst="rect">
            <a:avLst/>
          </a:prstGeom>
        </p:spPr>
      </p:pic>
      <p:pic>
        <p:nvPicPr>
          <p:cNvPr id="3" name="Picture 2">
            <a:extLst>
              <a:ext uri="{FF2B5EF4-FFF2-40B4-BE49-F238E27FC236}">
                <a16:creationId xmlns:a16="http://schemas.microsoft.com/office/drawing/2014/main" id="{7F7899CF-C92E-46E4-84C5-455ABDCA5E09}"/>
              </a:ext>
            </a:extLst>
          </p:cNvPr>
          <p:cNvPicPr>
            <a:picLocks noChangeAspect="1"/>
          </p:cNvPicPr>
          <p:nvPr/>
        </p:nvPicPr>
        <p:blipFill rotWithShape="1">
          <a:blip r:embed="rId4" cstate="email">
            <a:alphaModFix amt="20000"/>
            <a:extLst>
              <a:ext uri="{28A0092B-C50C-407E-A947-70E740481C1C}">
                <a14:useLocalDpi xmlns:a14="http://schemas.microsoft.com/office/drawing/2010/main"/>
              </a:ext>
            </a:extLst>
          </a:blip>
          <a:srcRect/>
          <a:stretch/>
        </p:blipFill>
        <p:spPr>
          <a:xfrm>
            <a:off x="3544410" y="506588"/>
            <a:ext cx="8647590" cy="812800"/>
          </a:xfrm>
          <a:prstGeom prst="rect">
            <a:avLst/>
          </a:prstGeom>
          <a:effectLst/>
        </p:spPr>
      </p:pic>
      <p:pic>
        <p:nvPicPr>
          <p:cNvPr id="4" name="Content Placeholder 18" descr="A person holding a banana&#10;&#10;Description automatically generated">
            <a:extLst>
              <a:ext uri="{FF2B5EF4-FFF2-40B4-BE49-F238E27FC236}">
                <a16:creationId xmlns:a16="http://schemas.microsoft.com/office/drawing/2014/main" id="{AD10B160-6D24-4E4B-81A2-7C371072193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81831" y="1763713"/>
            <a:ext cx="2975450" cy="4351337"/>
          </a:xfrm>
        </p:spPr>
      </p:pic>
      <p:sp>
        <p:nvSpPr>
          <p:cNvPr id="5" name="Rectangle 4">
            <a:extLst>
              <a:ext uri="{FF2B5EF4-FFF2-40B4-BE49-F238E27FC236}">
                <a16:creationId xmlns:a16="http://schemas.microsoft.com/office/drawing/2014/main" id="{23F4E8F1-657D-4570-95FD-C1CC2F5D5997}"/>
              </a:ext>
            </a:extLst>
          </p:cNvPr>
          <p:cNvSpPr/>
          <p:nvPr/>
        </p:nvSpPr>
        <p:spPr>
          <a:xfrm>
            <a:off x="650199" y="2050613"/>
            <a:ext cx="5958419" cy="2000548"/>
          </a:xfrm>
          <a:prstGeom prst="rect">
            <a:avLst/>
          </a:prstGeom>
        </p:spPr>
        <p:txBody>
          <a:bodyPr wrap="square" anchor="t">
            <a:spAutoFit/>
          </a:bodyPr>
          <a:lstStyle/>
          <a:p>
            <a:pPr marL="365760" indent="-283464">
              <a:lnSpc>
                <a:spcPct val="100000"/>
              </a:lnSpc>
              <a:spcBef>
                <a:spcPts val="0"/>
              </a:spcBef>
              <a:defRPr/>
            </a:pPr>
            <a:r>
              <a:rPr lang="en-US" sz="2200" b="1" dirty="0">
                <a:latin typeface="Arial" panose="020B0604020202020204" pitchFamily="34" charset="0"/>
              </a:rPr>
              <a:t>Experience Requirement </a:t>
            </a:r>
          </a:p>
          <a:p>
            <a:pPr marL="579438" lvl="1" indent="-234950">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Have 3 years of experience with 35% of primary job duties in safety and health</a:t>
            </a:r>
          </a:p>
          <a:p>
            <a:pPr marL="579438" lvl="1" indent="-234950">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a:p>
            <a:pPr marL="365760" indent="-283464">
              <a:lnSpc>
                <a:spcPct val="100000"/>
              </a:lnSpc>
              <a:spcBef>
                <a:spcPts val="0"/>
              </a:spcBef>
              <a:defRPr/>
            </a:pPr>
            <a:r>
              <a:rPr lang="en-US" sz="2200" b="1" dirty="0">
                <a:latin typeface="Arial" panose="020B0604020202020204" pitchFamily="34" charset="0"/>
              </a:rPr>
              <a:t>Ethics</a:t>
            </a:r>
          </a:p>
          <a:p>
            <a:pPr marL="571500" lvl="1" indent="-227013">
              <a:lnSpc>
                <a:spcPct val="100000"/>
              </a:lnSpc>
              <a:spcBef>
                <a:spcPts val="0"/>
              </a:spcBef>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Commitment to the BCSP Code of Ethics</a:t>
            </a:r>
          </a:p>
          <a:p>
            <a:pPr marL="579438" lvl="1" indent="-234950">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p:txBody>
      </p:sp>
      <p:sp>
        <p:nvSpPr>
          <p:cNvPr id="7" name="Title 1">
            <a:extLst>
              <a:ext uri="{FF2B5EF4-FFF2-40B4-BE49-F238E27FC236}">
                <a16:creationId xmlns:a16="http://schemas.microsoft.com/office/drawing/2014/main" id="{0CD18DB8-BC5E-4A75-B147-3815E85CE41B}"/>
              </a:ext>
            </a:extLst>
          </p:cNvPr>
          <p:cNvSpPr txBox="1">
            <a:spLocks/>
          </p:cNvSpPr>
          <p:nvPr/>
        </p:nvSpPr>
        <p:spPr>
          <a:xfrm>
            <a:off x="1407215" y="1387178"/>
            <a:ext cx="13876171" cy="848706"/>
          </a:xfrm>
          <a:prstGeom prst="rect">
            <a:avLst/>
          </a:prstGeom>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3200" dirty="0">
                <a:solidFill>
                  <a:srgbClr val="00B0F0"/>
                </a:solidFill>
              </a:rPr>
              <a:t>Eligibility Requirements </a:t>
            </a:r>
          </a:p>
        </p:txBody>
      </p:sp>
      <p:pic>
        <p:nvPicPr>
          <p:cNvPr id="8" name="Picture 7">
            <a:extLst>
              <a:ext uri="{FF2B5EF4-FFF2-40B4-BE49-F238E27FC236}">
                <a16:creationId xmlns:a16="http://schemas.microsoft.com/office/drawing/2014/main" id="{654416AD-60BC-482A-A8C7-481EA5AED4DE}"/>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404251" y="507849"/>
            <a:ext cx="3209427" cy="1086182"/>
          </a:xfrm>
          <a:prstGeom prst="rect">
            <a:avLst/>
          </a:prstGeom>
        </p:spPr>
      </p:pic>
    </p:spTree>
    <p:extLst>
      <p:ext uri="{BB962C8B-B14F-4D97-AF65-F5344CB8AC3E}">
        <p14:creationId xmlns:p14="http://schemas.microsoft.com/office/powerpoint/2010/main" val="29402416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sky, outdoor, traveling, day&#10;&#10;Description automatically generated">
            <a:extLst>
              <a:ext uri="{FF2B5EF4-FFF2-40B4-BE49-F238E27FC236}">
                <a16:creationId xmlns:a16="http://schemas.microsoft.com/office/drawing/2014/main" id="{ADE30FC5-0E7B-EE56-6BFE-0CABA6825032}"/>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t="-342" r="11700" b="12146"/>
          <a:stretch/>
        </p:blipFill>
        <p:spPr>
          <a:xfrm>
            <a:off x="1" y="-12192"/>
            <a:ext cx="12192000" cy="6291806"/>
          </a:xfrm>
          <a:prstGeom prst="rect">
            <a:avLst/>
          </a:prstGeom>
        </p:spPr>
      </p:pic>
      <p:pic>
        <p:nvPicPr>
          <p:cNvPr id="3" name="Picture 2">
            <a:extLst>
              <a:ext uri="{FF2B5EF4-FFF2-40B4-BE49-F238E27FC236}">
                <a16:creationId xmlns:a16="http://schemas.microsoft.com/office/drawing/2014/main" id="{396DCA39-A53E-431C-AFA0-951FCAC47E60}"/>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3544410" y="482524"/>
            <a:ext cx="8647590" cy="812800"/>
          </a:xfrm>
          <a:prstGeom prst="rect">
            <a:avLst/>
          </a:prstGeom>
          <a:effectLst/>
        </p:spPr>
      </p:pic>
      <p:pic>
        <p:nvPicPr>
          <p:cNvPr id="4" name="Content Placeholder 18" descr="A person holding a banana&#10;&#10;Description automatically generated">
            <a:extLst>
              <a:ext uri="{FF2B5EF4-FFF2-40B4-BE49-F238E27FC236}">
                <a16:creationId xmlns:a16="http://schemas.microsoft.com/office/drawing/2014/main" id="{7B348BB3-5F41-44F2-BE44-69C5AC4C6B9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81831" y="1763713"/>
            <a:ext cx="2975450" cy="4351337"/>
          </a:xfrm>
        </p:spPr>
      </p:pic>
      <p:sp>
        <p:nvSpPr>
          <p:cNvPr id="5" name="Rectangle 4">
            <a:extLst>
              <a:ext uri="{FF2B5EF4-FFF2-40B4-BE49-F238E27FC236}">
                <a16:creationId xmlns:a16="http://schemas.microsoft.com/office/drawing/2014/main" id="{3E0A9C6C-AF0B-4CB0-A15F-CC6FBD9F8F4E}"/>
              </a:ext>
            </a:extLst>
          </p:cNvPr>
          <p:cNvSpPr/>
          <p:nvPr/>
        </p:nvSpPr>
        <p:spPr>
          <a:xfrm>
            <a:off x="650199" y="2050613"/>
            <a:ext cx="5958419" cy="2739211"/>
          </a:xfrm>
          <a:prstGeom prst="rect">
            <a:avLst/>
          </a:prstGeom>
        </p:spPr>
        <p:txBody>
          <a:bodyPr wrap="square" anchor="t">
            <a:spAutoFit/>
          </a:bodyPr>
          <a:lstStyle/>
          <a:p>
            <a:pPr marL="365760" indent="-283464">
              <a:lnSpc>
                <a:spcPct val="100000"/>
              </a:lnSpc>
              <a:spcBef>
                <a:spcPts val="0"/>
              </a:spcBef>
              <a:defRPr/>
            </a:pPr>
            <a:r>
              <a:rPr lang="en-US" sz="2200" b="1" dirty="0">
                <a:latin typeface="Arial" panose="020B0604020202020204" pitchFamily="34" charset="0"/>
              </a:rPr>
              <a:t>Experience Requirement </a:t>
            </a:r>
          </a:p>
          <a:p>
            <a:pPr marL="577850" lvl="1" indent="-225425">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Will work part-time or full-time in construction safety (35% is the minimum) and have duties that require technical skills and knowledge in safety, health, and the environment</a:t>
            </a:r>
          </a:p>
          <a:p>
            <a:pPr marL="577850" lvl="1" indent="-225425">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Will have three (3) years of experience in construction safety, health, </a:t>
            </a:r>
            <a:r>
              <a:rPr lang="en-US" sz="1600" b="1">
                <a:solidFill>
                  <a:schemeClr val="tx1">
                    <a:lumMod val="50000"/>
                    <a:lumOff val="50000"/>
                  </a:schemeClr>
                </a:solidFill>
                <a:latin typeface="Arial" panose="020B0604020202020204" pitchFamily="34" charset="0"/>
              </a:rPr>
              <a:t>and environment</a:t>
            </a:r>
            <a:endParaRPr lang="en-US" sz="1600" b="1" dirty="0">
              <a:solidFill>
                <a:schemeClr val="tx1">
                  <a:lumMod val="50000"/>
                  <a:lumOff val="50000"/>
                </a:schemeClr>
              </a:solidFill>
              <a:latin typeface="Arial" panose="020B0604020202020204" pitchFamily="34" charset="0"/>
            </a:endParaRPr>
          </a:p>
          <a:p>
            <a:pPr marL="365760" indent="-283464">
              <a:lnSpc>
                <a:spcPct val="100000"/>
              </a:lnSpc>
              <a:spcBef>
                <a:spcPts val="0"/>
              </a:spcBef>
              <a:defRPr/>
            </a:pPr>
            <a:r>
              <a:rPr lang="en-US" sz="2200" b="1" dirty="0">
                <a:latin typeface="Arial" panose="020B0604020202020204" pitchFamily="34" charset="0"/>
              </a:rPr>
              <a:t>Ethics</a:t>
            </a:r>
          </a:p>
          <a:p>
            <a:pPr marL="571500" lvl="1" indent="-227013">
              <a:lnSpc>
                <a:spcPct val="100000"/>
              </a:lnSpc>
              <a:spcBef>
                <a:spcPts val="0"/>
              </a:spcBef>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Commitment to the BCSP Code of Ethics</a:t>
            </a:r>
          </a:p>
          <a:p>
            <a:pPr marL="577850" lvl="1" indent="-225425">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p:txBody>
      </p:sp>
      <p:sp>
        <p:nvSpPr>
          <p:cNvPr id="7" name="Title 1">
            <a:extLst>
              <a:ext uri="{FF2B5EF4-FFF2-40B4-BE49-F238E27FC236}">
                <a16:creationId xmlns:a16="http://schemas.microsoft.com/office/drawing/2014/main" id="{3B54C837-576F-48EE-BCFF-F0ED87C96450}"/>
              </a:ext>
            </a:extLst>
          </p:cNvPr>
          <p:cNvSpPr txBox="1">
            <a:spLocks/>
          </p:cNvSpPr>
          <p:nvPr/>
        </p:nvSpPr>
        <p:spPr>
          <a:xfrm>
            <a:off x="1590095" y="1387178"/>
            <a:ext cx="13876171" cy="848706"/>
          </a:xfrm>
          <a:prstGeom prst="rect">
            <a:avLst/>
          </a:prstGeom>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3200" dirty="0">
                <a:solidFill>
                  <a:srgbClr val="0070C0"/>
                </a:solidFill>
              </a:rPr>
              <a:t>Eligibility Requirements </a:t>
            </a:r>
          </a:p>
        </p:txBody>
      </p:sp>
      <p:pic>
        <p:nvPicPr>
          <p:cNvPr id="8" name="Picture 7">
            <a:extLst>
              <a:ext uri="{FF2B5EF4-FFF2-40B4-BE49-F238E27FC236}">
                <a16:creationId xmlns:a16="http://schemas.microsoft.com/office/drawing/2014/main" id="{AC53D419-2005-4198-B18D-6B9CF46C0299}"/>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404249" y="496159"/>
            <a:ext cx="3210911" cy="1111253"/>
          </a:xfrm>
          <a:prstGeom prst="rect">
            <a:avLst/>
          </a:prstGeom>
        </p:spPr>
      </p:pic>
    </p:spTree>
    <p:extLst>
      <p:ext uri="{BB962C8B-B14F-4D97-AF65-F5344CB8AC3E}">
        <p14:creationId xmlns:p14="http://schemas.microsoft.com/office/powerpoint/2010/main" val="1108763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ilhouette of a person holding a dog&#10;&#10;Description automatically generated with low confidence">
            <a:extLst>
              <a:ext uri="{FF2B5EF4-FFF2-40B4-BE49-F238E27FC236}">
                <a16:creationId xmlns:a16="http://schemas.microsoft.com/office/drawing/2014/main" id="{8DB4C054-2DAD-9E4A-8306-D38C3C896092}"/>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0" y="-1"/>
            <a:ext cx="12192000" cy="6284773"/>
          </a:xfrm>
          <a:prstGeom prst="rect">
            <a:avLst/>
          </a:prstGeom>
        </p:spPr>
      </p:pic>
      <p:pic>
        <p:nvPicPr>
          <p:cNvPr id="3" name="Picture 2">
            <a:extLst>
              <a:ext uri="{FF2B5EF4-FFF2-40B4-BE49-F238E27FC236}">
                <a16:creationId xmlns:a16="http://schemas.microsoft.com/office/drawing/2014/main" id="{4C882943-02AD-46CF-B7C7-7D2A6650717F}"/>
              </a:ext>
            </a:extLst>
          </p:cNvPr>
          <p:cNvPicPr>
            <a:picLocks noChangeAspect="1"/>
          </p:cNvPicPr>
          <p:nvPr/>
        </p:nvPicPr>
        <p:blipFill rotWithShape="1">
          <a:blip r:embed="rId4" cstate="email">
            <a:alphaModFix amt="20000"/>
            <a:extLst>
              <a:ext uri="{28A0092B-C50C-407E-A947-70E740481C1C}">
                <a14:useLocalDpi xmlns:a14="http://schemas.microsoft.com/office/drawing/2010/main"/>
              </a:ext>
            </a:extLst>
          </a:blip>
          <a:srcRect/>
          <a:stretch/>
        </p:blipFill>
        <p:spPr>
          <a:xfrm>
            <a:off x="5148729" y="507012"/>
            <a:ext cx="7043271" cy="812800"/>
          </a:xfrm>
          <a:prstGeom prst="rect">
            <a:avLst/>
          </a:prstGeom>
          <a:effectLst/>
        </p:spPr>
      </p:pic>
      <p:pic>
        <p:nvPicPr>
          <p:cNvPr id="4" name="Content Placeholder 18" descr="A person holding a banana&#10;&#10;Description automatically generated">
            <a:extLst>
              <a:ext uri="{FF2B5EF4-FFF2-40B4-BE49-F238E27FC236}">
                <a16:creationId xmlns:a16="http://schemas.microsoft.com/office/drawing/2014/main" id="{04E01068-74C6-4FB2-A51D-62BE25A7C4E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81831" y="1763713"/>
            <a:ext cx="2975450" cy="4351337"/>
          </a:xfrm>
        </p:spPr>
      </p:pic>
      <p:sp>
        <p:nvSpPr>
          <p:cNvPr id="5" name="Rectangle 4">
            <a:extLst>
              <a:ext uri="{FF2B5EF4-FFF2-40B4-BE49-F238E27FC236}">
                <a16:creationId xmlns:a16="http://schemas.microsoft.com/office/drawing/2014/main" id="{CFCAE059-1935-4834-85C6-488EA5ADA946}"/>
              </a:ext>
            </a:extLst>
          </p:cNvPr>
          <p:cNvSpPr/>
          <p:nvPr/>
        </p:nvSpPr>
        <p:spPr>
          <a:xfrm>
            <a:off x="650199" y="1919989"/>
            <a:ext cx="5958419" cy="4801314"/>
          </a:xfrm>
          <a:prstGeom prst="rect">
            <a:avLst/>
          </a:prstGeom>
        </p:spPr>
        <p:txBody>
          <a:bodyPr wrap="square" anchor="t">
            <a:spAutoFit/>
          </a:bodyPr>
          <a:lstStyle/>
          <a:p>
            <a:pPr marL="365760" indent="-283464">
              <a:lnSpc>
                <a:spcPct val="100000"/>
              </a:lnSpc>
              <a:spcBef>
                <a:spcPts val="0"/>
              </a:spcBef>
              <a:defRPr/>
            </a:pPr>
            <a:r>
              <a:rPr lang="en-US" sz="2200" b="1" dirty="0">
                <a:latin typeface="Arial" panose="020B0604020202020204" pitchFamily="34" charset="0"/>
              </a:rPr>
              <a:t>Training Requirement </a:t>
            </a:r>
          </a:p>
          <a:p>
            <a:pPr marL="579438" lvl="1" indent="-168275">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30 hours of formal safety-related training</a:t>
            </a:r>
          </a:p>
          <a:p>
            <a:pPr marL="579438" lvl="1" indent="-168275">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a:p>
            <a:pPr marL="365760" indent="-283464">
              <a:lnSpc>
                <a:spcPct val="100000"/>
              </a:lnSpc>
              <a:spcBef>
                <a:spcPts val="0"/>
              </a:spcBef>
              <a:defRPr/>
            </a:pPr>
            <a:r>
              <a:rPr lang="en-US" sz="2200" b="1" dirty="0">
                <a:latin typeface="Arial" panose="020B0604020202020204" pitchFamily="34" charset="0"/>
              </a:rPr>
              <a:t>Experience Requirement </a:t>
            </a:r>
          </a:p>
          <a:p>
            <a:pPr marL="742950" lvl="1" indent="-285750">
              <a:buFont typeface="Arial" panose="020B0604020202020204" pitchFamily="34" charset="0"/>
              <a:buChar char="•"/>
            </a:pPr>
            <a:r>
              <a:rPr lang="en-US" sz="1600" b="1" dirty="0">
                <a:solidFill>
                  <a:schemeClr val="tx1">
                    <a:lumMod val="50000"/>
                    <a:lumOff val="50000"/>
                  </a:schemeClr>
                </a:solidFill>
                <a:latin typeface="Arial" panose="020B0604020202020204" pitchFamily="34" charset="0"/>
              </a:rPr>
              <a:t>Two (2) years supervisory experience; </a:t>
            </a:r>
            <a:r>
              <a:rPr lang="en-US" sz="1600" b="1" dirty="0">
                <a:latin typeface="Arial" panose="020B0604020202020204" pitchFamily="34" charset="0"/>
              </a:rPr>
              <a:t>OR</a:t>
            </a:r>
          </a:p>
          <a:p>
            <a:pPr marL="742950" lvl="1" indent="-285750">
              <a:buFont typeface="Arial" panose="020B0604020202020204" pitchFamily="34" charset="0"/>
              <a:buChar char="•"/>
            </a:pPr>
            <a:r>
              <a:rPr lang="en-US" sz="1600" b="1" dirty="0">
                <a:solidFill>
                  <a:schemeClr val="tx1">
                    <a:lumMod val="50000"/>
                    <a:lumOff val="50000"/>
                  </a:schemeClr>
                </a:solidFill>
                <a:latin typeface="Arial" panose="020B0604020202020204" pitchFamily="34" charset="0"/>
              </a:rPr>
              <a:t>Four (4) years work experience (work experience must be a minimum part-time [18 </a:t>
            </a:r>
            <a:r>
              <a:rPr lang="en-US" sz="1600" b="1" dirty="0" err="1">
                <a:solidFill>
                  <a:schemeClr val="tx1">
                    <a:lumMod val="50000"/>
                    <a:lumOff val="50000"/>
                  </a:schemeClr>
                </a:solidFill>
                <a:latin typeface="Arial" panose="020B0604020202020204" pitchFamily="34" charset="0"/>
              </a:rPr>
              <a:t>hrs</a:t>
            </a:r>
            <a:r>
              <a:rPr lang="en-US" sz="1600" b="1" dirty="0">
                <a:solidFill>
                  <a:schemeClr val="tx1">
                    <a:lumMod val="50000"/>
                    <a:lumOff val="50000"/>
                  </a:schemeClr>
                </a:solidFill>
                <a:latin typeface="Arial" panose="020B0604020202020204" pitchFamily="34" charset="0"/>
              </a:rPr>
              <a:t>/week] to qualify); </a:t>
            </a:r>
            <a:r>
              <a:rPr lang="en-US" sz="1600" b="1" dirty="0">
                <a:latin typeface="Arial" panose="020B0604020202020204" pitchFamily="34" charset="0"/>
              </a:rPr>
              <a:t>OR</a:t>
            </a:r>
          </a:p>
          <a:p>
            <a:pPr marL="742950" lvl="1" indent="-285750">
              <a:buFont typeface="Arial" panose="020B0604020202020204" pitchFamily="34" charset="0"/>
              <a:buChar char="•"/>
            </a:pPr>
            <a:r>
              <a:rPr lang="en-US" sz="1600" b="1" dirty="0">
                <a:solidFill>
                  <a:schemeClr val="tx1">
                    <a:lumMod val="50000"/>
                    <a:lumOff val="50000"/>
                  </a:schemeClr>
                </a:solidFill>
                <a:latin typeface="Arial" panose="020B0604020202020204" pitchFamily="34" charset="0"/>
              </a:rPr>
              <a:t>An associate degree or higher in Occupational Safety, Risk Management, or Construction Management; </a:t>
            </a:r>
            <a:r>
              <a:rPr lang="en-US" sz="1600" b="1" dirty="0">
                <a:latin typeface="Arial" panose="020B0604020202020204" pitchFamily="34" charset="0"/>
              </a:rPr>
              <a:t>OR</a:t>
            </a:r>
          </a:p>
          <a:p>
            <a:pPr marL="742950" lvl="1" indent="-285750">
              <a:buFont typeface="Arial" panose="020B0604020202020204" pitchFamily="34" charset="0"/>
              <a:buChar char="•"/>
            </a:pPr>
            <a:r>
              <a:rPr lang="en-US" sz="1600" b="1" dirty="0">
                <a:solidFill>
                  <a:schemeClr val="tx1">
                    <a:lumMod val="50000"/>
                    <a:lumOff val="50000"/>
                  </a:schemeClr>
                </a:solidFill>
                <a:latin typeface="Arial" panose="020B0604020202020204" pitchFamily="34" charset="0"/>
              </a:rPr>
              <a:t>Completion of a 2-year trade or union training program/apprenticeship.</a:t>
            </a:r>
          </a:p>
          <a:p>
            <a:pPr marL="579438" lvl="1" indent="-160338">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a:p>
            <a:pPr marL="365760" indent="-283464">
              <a:lnSpc>
                <a:spcPct val="100000"/>
              </a:lnSpc>
              <a:spcBef>
                <a:spcPts val="0"/>
              </a:spcBef>
              <a:defRPr/>
            </a:pPr>
            <a:r>
              <a:rPr lang="en-US" sz="2200" b="1" dirty="0">
                <a:latin typeface="Arial" panose="020B0604020202020204" pitchFamily="34" charset="0"/>
              </a:rPr>
              <a:t>Ethics</a:t>
            </a:r>
          </a:p>
          <a:p>
            <a:pPr marL="571500" lvl="1" indent="-227013">
              <a:lnSpc>
                <a:spcPct val="100000"/>
              </a:lnSpc>
              <a:spcBef>
                <a:spcPts val="0"/>
              </a:spcBef>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Commitment to the BCSP Code of Ethics</a:t>
            </a:r>
          </a:p>
          <a:p>
            <a:pPr marL="579438" lvl="1" indent="-160338">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a:p>
            <a:pPr marL="579438" lvl="1" indent="-168275">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p:txBody>
      </p:sp>
      <p:sp>
        <p:nvSpPr>
          <p:cNvPr id="6" name="Title 1">
            <a:extLst>
              <a:ext uri="{FF2B5EF4-FFF2-40B4-BE49-F238E27FC236}">
                <a16:creationId xmlns:a16="http://schemas.microsoft.com/office/drawing/2014/main" id="{8D85334F-412B-4F27-8749-95EB879B58AF}"/>
              </a:ext>
            </a:extLst>
          </p:cNvPr>
          <p:cNvSpPr txBox="1">
            <a:spLocks/>
          </p:cNvSpPr>
          <p:nvPr/>
        </p:nvSpPr>
        <p:spPr>
          <a:xfrm>
            <a:off x="1097335" y="1338194"/>
            <a:ext cx="13876171" cy="538620"/>
          </a:xfrm>
          <a:prstGeom prst="rect">
            <a:avLst/>
          </a:prstGeom>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3200" dirty="0">
                <a:solidFill>
                  <a:srgbClr val="CD1041"/>
                </a:solidFill>
              </a:rPr>
              <a:t>Eligibility Requirements </a:t>
            </a:r>
          </a:p>
        </p:txBody>
      </p:sp>
      <p:pic>
        <p:nvPicPr>
          <p:cNvPr id="7" name="Picture 6">
            <a:extLst>
              <a:ext uri="{FF2B5EF4-FFF2-40B4-BE49-F238E27FC236}">
                <a16:creationId xmlns:a16="http://schemas.microsoft.com/office/drawing/2014/main" id="{7F8EF81D-F57C-419D-A17F-81838A36780D}"/>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431521" y="497756"/>
            <a:ext cx="1806223" cy="812800"/>
          </a:xfrm>
          <a:prstGeom prst="rect">
            <a:avLst/>
          </a:prstGeom>
        </p:spPr>
      </p:pic>
      <p:pic>
        <p:nvPicPr>
          <p:cNvPr id="8" name="Picture 7">
            <a:extLst>
              <a:ext uri="{FF2B5EF4-FFF2-40B4-BE49-F238E27FC236}">
                <a16:creationId xmlns:a16="http://schemas.microsoft.com/office/drawing/2014/main" id="{16F9E5FB-391F-4036-92E7-DADEB13750BA}"/>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2965219" y="497756"/>
            <a:ext cx="2224937" cy="812800"/>
          </a:xfrm>
          <a:prstGeom prst="rect">
            <a:avLst/>
          </a:prstGeom>
        </p:spPr>
      </p:pic>
      <p:sp>
        <p:nvSpPr>
          <p:cNvPr id="9" name="TextBox 8">
            <a:extLst>
              <a:ext uri="{FF2B5EF4-FFF2-40B4-BE49-F238E27FC236}">
                <a16:creationId xmlns:a16="http://schemas.microsoft.com/office/drawing/2014/main" id="{6078088C-4376-4E88-A63A-FF36DBB61313}"/>
              </a:ext>
            </a:extLst>
          </p:cNvPr>
          <p:cNvSpPr txBox="1"/>
          <p:nvPr/>
        </p:nvSpPr>
        <p:spPr>
          <a:xfrm>
            <a:off x="2292116" y="573228"/>
            <a:ext cx="606682" cy="677108"/>
          </a:xfrm>
          <a:prstGeom prst="rect">
            <a:avLst/>
          </a:prstGeom>
          <a:noFill/>
        </p:spPr>
        <p:txBody>
          <a:bodyPr wrap="square" rtlCol="0">
            <a:spAutoFit/>
          </a:bodyPr>
          <a:lstStyle/>
          <a:p>
            <a:r>
              <a:rPr lang="en-US" sz="3800" b="1" dirty="0">
                <a:latin typeface="Arial" panose="020B0604020202020204" pitchFamily="34" charset="0"/>
                <a:cs typeface="Arial" panose="020B0604020202020204" pitchFamily="34" charset="0"/>
              </a:rPr>
              <a:t>&amp;</a:t>
            </a:r>
          </a:p>
        </p:txBody>
      </p:sp>
    </p:spTree>
    <p:extLst>
      <p:ext uri="{BB962C8B-B14F-4D97-AF65-F5344CB8AC3E}">
        <p14:creationId xmlns:p14="http://schemas.microsoft.com/office/powerpoint/2010/main" val="14972307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oup of people in an office&#10;&#10;Description automatically generated with medium confidence">
            <a:extLst>
              <a:ext uri="{FF2B5EF4-FFF2-40B4-BE49-F238E27FC236}">
                <a16:creationId xmlns:a16="http://schemas.microsoft.com/office/drawing/2014/main" id="{120DB418-9961-CF4D-BD86-4D11BB9FC356}"/>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1" y="0"/>
            <a:ext cx="12192001" cy="6300249"/>
          </a:xfrm>
          <a:prstGeom prst="rect">
            <a:avLst/>
          </a:prstGeom>
        </p:spPr>
      </p:pic>
      <p:pic>
        <p:nvPicPr>
          <p:cNvPr id="2" name="Picture 1">
            <a:extLst>
              <a:ext uri="{FF2B5EF4-FFF2-40B4-BE49-F238E27FC236}">
                <a16:creationId xmlns:a16="http://schemas.microsoft.com/office/drawing/2014/main" id="{9B79447D-CAAE-49B4-9572-20F249F6153C}"/>
              </a:ext>
            </a:extLst>
          </p:cNvPr>
          <p:cNvPicPr>
            <a:picLocks noChangeAspect="1"/>
          </p:cNvPicPr>
          <p:nvPr/>
        </p:nvPicPr>
        <p:blipFill rotWithShape="1">
          <a:blip r:embed="rId4" cstate="email">
            <a:alphaModFix amt="20000"/>
            <a:extLst>
              <a:ext uri="{28A0092B-C50C-407E-A947-70E740481C1C}">
                <a14:useLocalDpi xmlns:a14="http://schemas.microsoft.com/office/drawing/2010/main"/>
              </a:ext>
            </a:extLst>
          </a:blip>
          <a:srcRect/>
          <a:stretch/>
        </p:blipFill>
        <p:spPr>
          <a:xfrm>
            <a:off x="2729345" y="494557"/>
            <a:ext cx="9462655" cy="812800"/>
          </a:xfrm>
          <a:prstGeom prst="rect">
            <a:avLst/>
          </a:prstGeom>
          <a:effectLst/>
        </p:spPr>
      </p:pic>
      <p:pic>
        <p:nvPicPr>
          <p:cNvPr id="4" name="Content Placeholder 18" descr="A person holding a banana&#10;&#10;Description automatically generated">
            <a:extLst>
              <a:ext uri="{FF2B5EF4-FFF2-40B4-BE49-F238E27FC236}">
                <a16:creationId xmlns:a16="http://schemas.microsoft.com/office/drawing/2014/main" id="{AF0B2639-C87F-4CEE-A267-D192E227AE9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763713"/>
            <a:ext cx="2976563" cy="4351337"/>
          </a:xfrm>
        </p:spPr>
      </p:pic>
      <p:sp>
        <p:nvSpPr>
          <p:cNvPr id="5" name="Rectangle 4">
            <a:extLst>
              <a:ext uri="{FF2B5EF4-FFF2-40B4-BE49-F238E27FC236}">
                <a16:creationId xmlns:a16="http://schemas.microsoft.com/office/drawing/2014/main" id="{4C1C04A0-AE6A-4585-9AF7-FB35ED52F570}"/>
              </a:ext>
            </a:extLst>
          </p:cNvPr>
          <p:cNvSpPr/>
          <p:nvPr/>
        </p:nvSpPr>
        <p:spPr>
          <a:xfrm>
            <a:off x="650199" y="2050613"/>
            <a:ext cx="5958419" cy="2000548"/>
          </a:xfrm>
          <a:prstGeom prst="rect">
            <a:avLst/>
          </a:prstGeom>
        </p:spPr>
        <p:txBody>
          <a:bodyPr wrap="square" anchor="t">
            <a:spAutoFit/>
          </a:bodyPr>
          <a:lstStyle/>
          <a:p>
            <a:pPr marL="365760" indent="-283464">
              <a:lnSpc>
                <a:spcPct val="100000"/>
              </a:lnSpc>
              <a:spcBef>
                <a:spcPts val="0"/>
              </a:spcBef>
              <a:defRPr/>
            </a:pPr>
            <a:r>
              <a:rPr lang="en-US" sz="2200" b="1" dirty="0">
                <a:latin typeface="Arial" panose="020B0604020202020204" pitchFamily="34" charset="0"/>
              </a:rPr>
              <a:t>Training Requirement </a:t>
            </a:r>
          </a:p>
          <a:p>
            <a:pPr marL="579438" lvl="1" indent="-234950">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Minimum of  135 hours of teaching, training, </a:t>
            </a:r>
            <a:br>
              <a:rPr lang="en-US" sz="1600" b="1" dirty="0">
                <a:solidFill>
                  <a:schemeClr val="tx1">
                    <a:lumMod val="50000"/>
                    <a:lumOff val="50000"/>
                  </a:schemeClr>
                </a:solidFill>
                <a:latin typeface="Arial" panose="020B0604020202020204" pitchFamily="34" charset="0"/>
              </a:rPr>
            </a:br>
            <a:r>
              <a:rPr lang="en-US" sz="1600" b="1" dirty="0">
                <a:solidFill>
                  <a:schemeClr val="tx1">
                    <a:lumMod val="50000"/>
                    <a:lumOff val="50000"/>
                  </a:schemeClr>
                </a:solidFill>
                <a:latin typeface="Arial" panose="020B0604020202020204" pitchFamily="34" charset="0"/>
              </a:rPr>
              <a:t>or development in any SH&amp;E specialty</a:t>
            </a:r>
          </a:p>
          <a:p>
            <a:pPr marL="579438" lvl="1" indent="-234950">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a:p>
            <a:pPr marL="365760" indent="-283464">
              <a:lnSpc>
                <a:spcPct val="100000"/>
              </a:lnSpc>
              <a:spcBef>
                <a:spcPts val="0"/>
              </a:spcBef>
              <a:defRPr/>
            </a:pPr>
            <a:r>
              <a:rPr lang="en-US" sz="2200" b="1" dirty="0">
                <a:latin typeface="Arial" panose="020B0604020202020204" pitchFamily="34" charset="0"/>
              </a:rPr>
              <a:t>Ethics</a:t>
            </a:r>
          </a:p>
          <a:p>
            <a:pPr marL="571500" lvl="1" indent="-227013">
              <a:lnSpc>
                <a:spcPct val="100000"/>
              </a:lnSpc>
              <a:spcBef>
                <a:spcPts val="0"/>
              </a:spcBef>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Commitment to the BCSP Code of Ethics</a:t>
            </a:r>
          </a:p>
          <a:p>
            <a:pPr marL="579438" lvl="1" indent="-234950">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p:txBody>
      </p:sp>
      <p:sp>
        <p:nvSpPr>
          <p:cNvPr id="7" name="Title 1">
            <a:extLst>
              <a:ext uri="{FF2B5EF4-FFF2-40B4-BE49-F238E27FC236}">
                <a16:creationId xmlns:a16="http://schemas.microsoft.com/office/drawing/2014/main" id="{0AE916A7-5525-4497-AB49-16F1A9A729D2}"/>
              </a:ext>
            </a:extLst>
          </p:cNvPr>
          <p:cNvSpPr txBox="1">
            <a:spLocks/>
          </p:cNvSpPr>
          <p:nvPr/>
        </p:nvSpPr>
        <p:spPr>
          <a:xfrm>
            <a:off x="1590095" y="1387178"/>
            <a:ext cx="13876171" cy="848706"/>
          </a:xfrm>
          <a:prstGeom prst="rect">
            <a:avLst/>
          </a:prstGeom>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3200" dirty="0">
                <a:solidFill>
                  <a:srgbClr val="FB8D0B"/>
                </a:solidFill>
              </a:rPr>
              <a:t>Eligibility Requirements </a:t>
            </a:r>
          </a:p>
        </p:txBody>
      </p:sp>
      <p:pic>
        <p:nvPicPr>
          <p:cNvPr id="8" name="Picture 7">
            <a:extLst>
              <a:ext uri="{FF2B5EF4-FFF2-40B4-BE49-F238E27FC236}">
                <a16:creationId xmlns:a16="http://schemas.microsoft.com/office/drawing/2014/main" id="{8236F43A-5EF2-457A-89D5-7356BE814527}"/>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319392" y="420077"/>
            <a:ext cx="2409951" cy="1055022"/>
          </a:xfrm>
          <a:prstGeom prst="rect">
            <a:avLst/>
          </a:prstGeom>
        </p:spPr>
      </p:pic>
    </p:spTree>
    <p:extLst>
      <p:ext uri="{BB962C8B-B14F-4D97-AF65-F5344CB8AC3E}">
        <p14:creationId xmlns:p14="http://schemas.microsoft.com/office/powerpoint/2010/main" val="10093933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BE69E5-A3AE-4249-9931-FD38506DF9A3}"/>
              </a:ext>
            </a:extLst>
          </p:cNvPr>
          <p:cNvSpPr>
            <a:spLocks noGrp="1"/>
          </p:cNvSpPr>
          <p:nvPr>
            <p:ph type="body" sz="quarter" idx="10"/>
          </p:nvPr>
        </p:nvSpPr>
        <p:spPr>
          <a:xfrm>
            <a:off x="639766" y="940526"/>
            <a:ext cx="11004547" cy="1011980"/>
          </a:xfrm>
        </p:spPr>
        <p:txBody>
          <a:bodyPr/>
          <a:lstStyle/>
          <a:p>
            <a:r>
              <a:rPr lang="en-US" sz="6000" dirty="0">
                <a:solidFill>
                  <a:schemeClr val="tx1"/>
                </a:solidFill>
              </a:rPr>
              <a:t>Recertification Requirements</a:t>
            </a:r>
          </a:p>
        </p:txBody>
      </p:sp>
      <p:pic>
        <p:nvPicPr>
          <p:cNvPr id="6" name="Picture 5" descr="A person sitting at a desk&#10;&#10;Description automatically generated with medium confidence">
            <a:extLst>
              <a:ext uri="{FF2B5EF4-FFF2-40B4-BE49-F238E27FC236}">
                <a16:creationId xmlns:a16="http://schemas.microsoft.com/office/drawing/2014/main" id="{B74DDAAF-2F0E-414F-8BF3-AD1BD59B358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17676" y="1013768"/>
            <a:ext cx="7124597" cy="6009051"/>
          </a:xfrm>
          <a:prstGeom prst="rect">
            <a:avLst/>
          </a:prstGeom>
          <a:effectLst>
            <a:softEdge rad="1270000"/>
          </a:effectLst>
        </p:spPr>
      </p:pic>
      <p:sp>
        <p:nvSpPr>
          <p:cNvPr id="7" name="Rectangle 6">
            <a:extLst>
              <a:ext uri="{FF2B5EF4-FFF2-40B4-BE49-F238E27FC236}">
                <a16:creationId xmlns:a16="http://schemas.microsoft.com/office/drawing/2014/main" id="{C3F4D285-6D96-4647-999D-B05A0AB14CB1}"/>
              </a:ext>
            </a:extLst>
          </p:cNvPr>
          <p:cNvSpPr/>
          <p:nvPr/>
        </p:nvSpPr>
        <p:spPr>
          <a:xfrm>
            <a:off x="758270" y="1884677"/>
            <a:ext cx="9612176" cy="4455066"/>
          </a:xfrm>
          <a:prstGeom prst="rect">
            <a:avLst/>
          </a:prstGeom>
        </p:spPr>
        <p:txBody>
          <a:bodyPr wrap="square">
            <a:spAutoFit/>
          </a:bodyPr>
          <a:lstStyle/>
          <a:p>
            <a:pPr marL="292100" lvl="0" indent="-292100" defTabSz="457200">
              <a:lnSpc>
                <a:spcPct val="100000"/>
              </a:lnSpc>
              <a:spcBef>
                <a:spcPts val="0"/>
              </a:spcBef>
              <a:spcAft>
                <a:spcPts val="500"/>
              </a:spcAft>
              <a:buFont typeface="Arial" panose="020B0604020202020204" pitchFamily="34" charset="0"/>
              <a:buChar char="•"/>
              <a:defRPr/>
            </a:pPr>
            <a:r>
              <a:rPr lang="en-US" sz="2200" b="1" dirty="0">
                <a:solidFill>
                  <a:prstClr val="black"/>
                </a:solidFill>
                <a:latin typeface="Arial" panose="020B0604020202020204" pitchFamily="34" charset="0"/>
              </a:rPr>
              <a:t>Occurs on a 5-year cycle (July 1 – June 30)</a:t>
            </a:r>
          </a:p>
          <a:p>
            <a:pPr marL="292100" indent="-292100" defTabSz="457200">
              <a:spcAft>
                <a:spcPts val="500"/>
              </a:spcAft>
              <a:buFont typeface="Arial" panose="020B0604020202020204" pitchFamily="34" charset="0"/>
              <a:buChar char="•"/>
              <a:defRPr/>
            </a:pPr>
            <a:r>
              <a:rPr lang="en-US" sz="2200" b="1" dirty="0"/>
              <a:t>10 point categories (some with point limitations): </a:t>
            </a:r>
            <a:r>
              <a:rPr lang="en-US" sz="2200" b="1" dirty="0">
                <a:solidFill>
                  <a:prstClr val="black"/>
                </a:solidFill>
                <a:latin typeface="Arial" panose="020B0604020202020204" pitchFamily="34" charset="0"/>
              </a:rPr>
              <a:t> </a:t>
            </a:r>
          </a:p>
          <a:p>
            <a:pPr marL="576072" lvl="1" indent="-228600">
              <a:lnSpc>
                <a:spcPct val="90000"/>
              </a:lnSpc>
              <a:spcBef>
                <a:spcPts val="600"/>
              </a:spcBef>
              <a:buFont typeface="Wingdings" pitchFamily="2" charset="2"/>
              <a:buChar char="ü"/>
            </a:pPr>
            <a:r>
              <a:rPr lang="en-US" sz="1500" b="1" dirty="0">
                <a:solidFill>
                  <a:schemeClr val="tx1">
                    <a:lumMod val="50000"/>
                    <a:lumOff val="50000"/>
                  </a:schemeClr>
                </a:solidFill>
                <a:latin typeface="Arial" panose="020B0604020202020204" pitchFamily="34" charset="0"/>
              </a:rPr>
              <a:t>Professional Safety Practice</a:t>
            </a:r>
          </a:p>
          <a:p>
            <a:pPr marL="576072" lvl="1" indent="-228600">
              <a:lnSpc>
                <a:spcPct val="90000"/>
              </a:lnSpc>
              <a:spcBef>
                <a:spcPts val="600"/>
              </a:spcBef>
              <a:buFont typeface="Wingdings" pitchFamily="2" charset="2"/>
              <a:buChar char="ü"/>
            </a:pPr>
            <a:r>
              <a:rPr lang="en-US" sz="1500" b="1" dirty="0">
                <a:solidFill>
                  <a:schemeClr val="tx1">
                    <a:lumMod val="50000"/>
                    <a:lumOff val="50000"/>
                  </a:schemeClr>
                </a:solidFill>
                <a:latin typeface="Arial" panose="020B0604020202020204" pitchFamily="34" charset="0"/>
              </a:rPr>
              <a:t>Membership in Safety Organizations</a:t>
            </a:r>
          </a:p>
          <a:p>
            <a:pPr marL="576072" lvl="1" indent="-228600">
              <a:lnSpc>
                <a:spcPct val="90000"/>
              </a:lnSpc>
              <a:spcBef>
                <a:spcPts val="600"/>
              </a:spcBef>
              <a:buFont typeface="Wingdings" pitchFamily="2" charset="2"/>
              <a:buChar char="ü"/>
            </a:pPr>
            <a:r>
              <a:rPr lang="en-US" sz="1500" b="1" dirty="0">
                <a:solidFill>
                  <a:schemeClr val="tx1">
                    <a:lumMod val="50000"/>
                    <a:lumOff val="50000"/>
                  </a:schemeClr>
                </a:solidFill>
                <a:latin typeface="Arial" panose="020B0604020202020204" pitchFamily="34" charset="0"/>
              </a:rPr>
              <a:t>Organizational Service</a:t>
            </a:r>
          </a:p>
          <a:p>
            <a:pPr marL="576072" lvl="1" indent="-228600">
              <a:lnSpc>
                <a:spcPct val="90000"/>
              </a:lnSpc>
              <a:spcBef>
                <a:spcPts val="600"/>
              </a:spcBef>
              <a:buFont typeface="Wingdings" pitchFamily="2" charset="2"/>
              <a:buChar char="ü"/>
            </a:pPr>
            <a:r>
              <a:rPr lang="en-US" sz="1500" b="1" dirty="0">
                <a:solidFill>
                  <a:schemeClr val="tx1">
                    <a:lumMod val="50000"/>
                    <a:lumOff val="50000"/>
                  </a:schemeClr>
                </a:solidFill>
                <a:latin typeface="Arial" panose="020B0604020202020204" pitchFamily="34" charset="0"/>
              </a:rPr>
              <a:t>Publications, Conference </a:t>
            </a:r>
          </a:p>
          <a:p>
            <a:pPr marL="576072" lvl="1" indent="-228600">
              <a:lnSpc>
                <a:spcPct val="90000"/>
              </a:lnSpc>
              <a:spcBef>
                <a:spcPts val="600"/>
              </a:spcBef>
              <a:buFont typeface="Wingdings" pitchFamily="2" charset="2"/>
              <a:buChar char="ü"/>
            </a:pPr>
            <a:r>
              <a:rPr lang="en-US" sz="1500" b="1" dirty="0">
                <a:solidFill>
                  <a:schemeClr val="tx1">
                    <a:lumMod val="50000"/>
                    <a:lumOff val="50000"/>
                  </a:schemeClr>
                </a:solidFill>
                <a:latin typeface="Arial" panose="020B0604020202020204" pitchFamily="34" charset="0"/>
              </a:rPr>
              <a:t>Presentations and Patents</a:t>
            </a:r>
          </a:p>
          <a:p>
            <a:pPr marL="576072" lvl="1" indent="-228600">
              <a:lnSpc>
                <a:spcPct val="90000"/>
              </a:lnSpc>
              <a:spcBef>
                <a:spcPts val="600"/>
              </a:spcBef>
              <a:buFont typeface="Wingdings" pitchFamily="2" charset="2"/>
              <a:buChar char="ü"/>
            </a:pPr>
            <a:r>
              <a:rPr lang="en-US" sz="1500" b="1" dirty="0">
                <a:solidFill>
                  <a:schemeClr val="tx1">
                    <a:lumMod val="50000"/>
                    <a:lumOff val="50000"/>
                  </a:schemeClr>
                </a:solidFill>
                <a:latin typeface="Arial" panose="020B0604020202020204" pitchFamily="34" charset="0"/>
              </a:rPr>
              <a:t>Service to BCSP </a:t>
            </a:r>
          </a:p>
          <a:p>
            <a:pPr marL="576072" lvl="1" indent="-228600">
              <a:lnSpc>
                <a:spcPct val="90000"/>
              </a:lnSpc>
              <a:spcBef>
                <a:spcPts val="600"/>
              </a:spcBef>
              <a:buFont typeface="Wingdings" pitchFamily="2" charset="2"/>
              <a:buChar char="ü"/>
            </a:pPr>
            <a:r>
              <a:rPr lang="en-US" sz="1500" b="1" dirty="0">
                <a:solidFill>
                  <a:schemeClr val="tx1">
                    <a:lumMod val="50000"/>
                    <a:lumOff val="50000"/>
                  </a:schemeClr>
                </a:solidFill>
                <a:latin typeface="Arial" panose="020B0604020202020204" pitchFamily="34" charset="0"/>
                <a:cs typeface="Arial" panose="020B0604020202020204" pitchFamily="34" charset="0"/>
              </a:rPr>
              <a:t>Professional Development Conferences</a:t>
            </a:r>
          </a:p>
          <a:p>
            <a:pPr marL="576072" lvl="1" indent="-228600">
              <a:lnSpc>
                <a:spcPct val="90000"/>
              </a:lnSpc>
              <a:spcBef>
                <a:spcPts val="600"/>
              </a:spcBef>
              <a:buFont typeface="Wingdings" pitchFamily="2" charset="2"/>
              <a:buChar char="ü"/>
            </a:pPr>
            <a:r>
              <a:rPr lang="en-US" sz="1500" b="1" dirty="0">
                <a:solidFill>
                  <a:schemeClr val="tx1">
                    <a:lumMod val="50000"/>
                    <a:lumOff val="50000"/>
                  </a:schemeClr>
                </a:solidFill>
                <a:latin typeface="Arial" panose="020B0604020202020204" pitchFamily="34" charset="0"/>
                <a:cs typeface="Arial" panose="020B0604020202020204" pitchFamily="34" charset="0"/>
              </a:rPr>
              <a:t>Safety-related Course or Seminar, Other Educational Program, </a:t>
            </a:r>
            <a:br>
              <a:rPr lang="en-US" sz="1500" b="1" dirty="0">
                <a:solidFill>
                  <a:schemeClr val="tx1">
                    <a:lumMod val="50000"/>
                    <a:lumOff val="50000"/>
                  </a:schemeClr>
                </a:solidFill>
                <a:latin typeface="Arial" panose="020B0604020202020204" pitchFamily="34" charset="0"/>
                <a:cs typeface="Arial" panose="020B0604020202020204" pitchFamily="34" charset="0"/>
              </a:rPr>
            </a:br>
            <a:r>
              <a:rPr lang="en-US" sz="1500" b="1" dirty="0">
                <a:solidFill>
                  <a:schemeClr val="tx1">
                    <a:lumMod val="50000"/>
                    <a:lumOff val="50000"/>
                  </a:schemeClr>
                </a:solidFill>
                <a:latin typeface="Arial" panose="020B0604020202020204" pitchFamily="34" charset="0"/>
                <a:cs typeface="Arial" panose="020B0604020202020204" pitchFamily="34" charset="0"/>
              </a:rPr>
              <a:t>Certificates, Readership Quiz Program, and BCSP Online Quiz</a:t>
            </a:r>
          </a:p>
          <a:p>
            <a:pPr marL="576072" lvl="1" indent="-228600">
              <a:lnSpc>
                <a:spcPct val="90000"/>
              </a:lnSpc>
              <a:spcBef>
                <a:spcPts val="600"/>
              </a:spcBef>
              <a:buFont typeface="Wingdings" pitchFamily="2" charset="2"/>
              <a:buChar char="ü"/>
            </a:pPr>
            <a:r>
              <a:rPr lang="en-US" sz="1500" b="1" dirty="0">
                <a:solidFill>
                  <a:schemeClr val="tx1">
                    <a:lumMod val="50000"/>
                    <a:lumOff val="50000"/>
                  </a:schemeClr>
                </a:solidFill>
                <a:latin typeface="Arial" panose="020B0604020202020204" pitchFamily="34" charset="0"/>
                <a:cs typeface="Arial" panose="020B0604020202020204" pitchFamily="34" charset="0"/>
              </a:rPr>
              <a:t>College or University Courses</a:t>
            </a:r>
          </a:p>
          <a:p>
            <a:pPr marL="576072" lvl="1" indent="-228600">
              <a:lnSpc>
                <a:spcPct val="90000"/>
              </a:lnSpc>
              <a:spcBef>
                <a:spcPts val="600"/>
              </a:spcBef>
              <a:buFont typeface="Wingdings" pitchFamily="2" charset="2"/>
              <a:buChar char="ü"/>
            </a:pPr>
            <a:r>
              <a:rPr lang="en-US" sz="1500" b="1" dirty="0">
                <a:solidFill>
                  <a:schemeClr val="tx1">
                    <a:lumMod val="50000"/>
                    <a:lumOff val="50000"/>
                  </a:schemeClr>
                </a:solidFill>
                <a:latin typeface="Arial" panose="020B0604020202020204" pitchFamily="34" charset="0"/>
                <a:cs typeface="Arial" panose="020B0604020202020204" pitchFamily="34" charset="0"/>
              </a:rPr>
              <a:t>Advanced Degree</a:t>
            </a:r>
          </a:p>
          <a:p>
            <a:pPr marL="576072" lvl="1" indent="-228600">
              <a:lnSpc>
                <a:spcPct val="90000"/>
              </a:lnSpc>
              <a:spcBef>
                <a:spcPts val="600"/>
              </a:spcBef>
              <a:buFont typeface="Wingdings" pitchFamily="2" charset="2"/>
              <a:buChar char="ü"/>
            </a:pPr>
            <a:r>
              <a:rPr lang="en-US" sz="1500" b="1" dirty="0">
                <a:solidFill>
                  <a:schemeClr val="tx1">
                    <a:lumMod val="50000"/>
                    <a:lumOff val="50000"/>
                  </a:schemeClr>
                </a:solidFill>
                <a:latin typeface="Arial" panose="020B0604020202020204" pitchFamily="34" charset="0"/>
                <a:cs typeface="Arial" panose="020B0604020202020204" pitchFamily="34" charset="0"/>
              </a:rPr>
              <a:t>Additional Certification or License</a:t>
            </a:r>
          </a:p>
          <a:p>
            <a:pPr marL="763524" lvl="1" indent="-342900">
              <a:buFont typeface="Arial" panose="020B0604020202020204" pitchFamily="34" charset="0"/>
              <a:buChar char="‒"/>
            </a:pPr>
            <a:endParaRPr lang="en-US" sz="1600" dirty="0"/>
          </a:p>
        </p:txBody>
      </p:sp>
    </p:spTree>
    <p:extLst>
      <p:ext uri="{BB962C8B-B14F-4D97-AF65-F5344CB8AC3E}">
        <p14:creationId xmlns:p14="http://schemas.microsoft.com/office/powerpoint/2010/main" val="4949732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B9D9C2-53C0-43A7-9928-42F3B9EB09A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551477" y="2870255"/>
            <a:ext cx="1938731" cy="866154"/>
          </a:xfrm>
          <a:prstGeom prst="rect">
            <a:avLst/>
          </a:prstGeom>
        </p:spPr>
      </p:pic>
      <p:pic>
        <p:nvPicPr>
          <p:cNvPr id="3" name="Picture 2">
            <a:extLst>
              <a:ext uri="{FF2B5EF4-FFF2-40B4-BE49-F238E27FC236}">
                <a16:creationId xmlns:a16="http://schemas.microsoft.com/office/drawing/2014/main" id="{E6944223-51BF-44F4-94A9-D4FA82301D4F}"/>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191305" y="2829412"/>
            <a:ext cx="2185961" cy="846563"/>
          </a:xfrm>
          <a:prstGeom prst="rect">
            <a:avLst/>
          </a:prstGeom>
        </p:spPr>
      </p:pic>
      <p:pic>
        <p:nvPicPr>
          <p:cNvPr id="4" name="Picture 3">
            <a:extLst>
              <a:ext uri="{FF2B5EF4-FFF2-40B4-BE49-F238E27FC236}">
                <a16:creationId xmlns:a16="http://schemas.microsoft.com/office/drawing/2014/main" id="{9F177ED9-7536-4CC0-B609-1EA3803D5EBD}"/>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457226" y="4739429"/>
            <a:ext cx="2389185" cy="808584"/>
          </a:xfrm>
          <a:prstGeom prst="rect">
            <a:avLst/>
          </a:prstGeom>
        </p:spPr>
      </p:pic>
      <p:pic>
        <p:nvPicPr>
          <p:cNvPr id="5" name="Picture 4">
            <a:extLst>
              <a:ext uri="{FF2B5EF4-FFF2-40B4-BE49-F238E27FC236}">
                <a16:creationId xmlns:a16="http://schemas.microsoft.com/office/drawing/2014/main" id="{FFA6FF1B-E337-4C93-9324-E3732EB29ED5}"/>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4806518" y="4748757"/>
            <a:ext cx="2255847" cy="780718"/>
          </a:xfrm>
          <a:prstGeom prst="rect">
            <a:avLst/>
          </a:prstGeom>
        </p:spPr>
      </p:pic>
      <p:pic>
        <p:nvPicPr>
          <p:cNvPr id="6" name="Picture 5">
            <a:extLst>
              <a:ext uri="{FF2B5EF4-FFF2-40B4-BE49-F238E27FC236}">
                <a16:creationId xmlns:a16="http://schemas.microsoft.com/office/drawing/2014/main" id="{6FEAB6B4-8322-46B8-AC46-10A797C67DDC}"/>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8340638" y="4665468"/>
            <a:ext cx="1783366" cy="780717"/>
          </a:xfrm>
          <a:prstGeom prst="rect">
            <a:avLst/>
          </a:prstGeom>
        </p:spPr>
      </p:pic>
      <p:pic>
        <p:nvPicPr>
          <p:cNvPr id="7" name="Picture 6">
            <a:extLst>
              <a:ext uri="{FF2B5EF4-FFF2-40B4-BE49-F238E27FC236}">
                <a16:creationId xmlns:a16="http://schemas.microsoft.com/office/drawing/2014/main" id="{A58EE1E9-4C77-4E61-8472-566565B5CDA8}"/>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4694502" y="2829412"/>
            <a:ext cx="2062184" cy="916526"/>
          </a:xfrm>
          <a:prstGeom prst="rect">
            <a:avLst/>
          </a:prstGeom>
        </p:spPr>
      </p:pic>
      <p:sp>
        <p:nvSpPr>
          <p:cNvPr id="8" name="Oval 7">
            <a:extLst>
              <a:ext uri="{FF2B5EF4-FFF2-40B4-BE49-F238E27FC236}">
                <a16:creationId xmlns:a16="http://schemas.microsoft.com/office/drawing/2014/main" id="{DAC7B027-1854-4505-AB1B-D5CDA6357FC1}"/>
              </a:ext>
            </a:extLst>
          </p:cNvPr>
          <p:cNvSpPr/>
          <p:nvPr/>
        </p:nvSpPr>
        <p:spPr>
          <a:xfrm>
            <a:off x="511934" y="710845"/>
            <a:ext cx="945292" cy="9452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06DB51FB-ECD9-49F0-9020-DBA3290093BF}"/>
              </a:ext>
            </a:extLst>
          </p:cNvPr>
          <p:cNvSpPr txBox="1">
            <a:spLocks/>
          </p:cNvSpPr>
          <p:nvPr/>
        </p:nvSpPr>
        <p:spPr>
          <a:xfrm>
            <a:off x="639766" y="608162"/>
            <a:ext cx="12192000" cy="1325564"/>
          </a:xfrm>
          <a:prstGeom prst="rect">
            <a:avLst/>
          </a:prstGeom>
          <a:effectLst>
            <a:outerShdw blurRad="127000" dist="50800" dir="2700000" algn="ctr" rotWithShape="0">
              <a:srgbClr val="000000">
                <a:alpha val="30000"/>
              </a:srgb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6000" dirty="0">
                <a:solidFill>
                  <a:schemeClr val="tx1"/>
                </a:solidFill>
              </a:rPr>
              <a:t>Recertification Requirements</a:t>
            </a:r>
          </a:p>
        </p:txBody>
      </p:sp>
      <p:sp>
        <p:nvSpPr>
          <p:cNvPr id="10" name="Rectangle 9">
            <a:extLst>
              <a:ext uri="{FF2B5EF4-FFF2-40B4-BE49-F238E27FC236}">
                <a16:creationId xmlns:a16="http://schemas.microsoft.com/office/drawing/2014/main" id="{8FF7AA41-E56C-487F-892D-B0A8264D1965}"/>
              </a:ext>
            </a:extLst>
          </p:cNvPr>
          <p:cNvSpPr/>
          <p:nvPr/>
        </p:nvSpPr>
        <p:spPr>
          <a:xfrm>
            <a:off x="-28230" y="2077488"/>
            <a:ext cx="12220230" cy="60816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B9E5D24-2D75-45FC-8257-6B5C1336ABC9}"/>
              </a:ext>
            </a:extLst>
          </p:cNvPr>
          <p:cNvSpPr txBox="1"/>
          <p:nvPr/>
        </p:nvSpPr>
        <p:spPr>
          <a:xfrm>
            <a:off x="0" y="2098298"/>
            <a:ext cx="12192000" cy="553998"/>
          </a:xfrm>
          <a:prstGeom prst="rect">
            <a:avLst/>
          </a:prstGeom>
          <a:noFill/>
        </p:spPr>
        <p:txBody>
          <a:bodyPr wrap="square" rtlCol="0">
            <a:spAutoFit/>
          </a:bodyPr>
          <a:lstStyle/>
          <a:p>
            <a:pPr algn="ctr">
              <a:spcBef>
                <a:spcPts val="600"/>
              </a:spcBef>
              <a:spcAft>
                <a:spcPts val="600"/>
              </a:spcAft>
            </a:pPr>
            <a:r>
              <a:rPr lang="en-US" sz="3000" b="1" dirty="0">
                <a:latin typeface="Arial" panose="020B0604020202020204" pitchFamily="34" charset="0"/>
              </a:rPr>
              <a:t>25 POINTS EVERY 5 YEARS</a:t>
            </a:r>
          </a:p>
        </p:txBody>
      </p:sp>
      <p:sp>
        <p:nvSpPr>
          <p:cNvPr id="12" name="Rectangle 11">
            <a:extLst>
              <a:ext uri="{FF2B5EF4-FFF2-40B4-BE49-F238E27FC236}">
                <a16:creationId xmlns:a16="http://schemas.microsoft.com/office/drawing/2014/main" id="{90137931-F243-40BD-A490-39C551A64440}"/>
              </a:ext>
            </a:extLst>
          </p:cNvPr>
          <p:cNvSpPr/>
          <p:nvPr/>
        </p:nvSpPr>
        <p:spPr>
          <a:xfrm>
            <a:off x="-28230" y="3892429"/>
            <a:ext cx="12220230" cy="60816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39E7D2F-E7C2-4EFA-B540-BA5E73D354F0}"/>
              </a:ext>
            </a:extLst>
          </p:cNvPr>
          <p:cNvSpPr txBox="1"/>
          <p:nvPr/>
        </p:nvSpPr>
        <p:spPr>
          <a:xfrm>
            <a:off x="0" y="3915187"/>
            <a:ext cx="12192000" cy="553998"/>
          </a:xfrm>
          <a:prstGeom prst="rect">
            <a:avLst/>
          </a:prstGeom>
          <a:noFill/>
        </p:spPr>
        <p:txBody>
          <a:bodyPr wrap="square" rtlCol="0">
            <a:spAutoFit/>
          </a:bodyPr>
          <a:lstStyle/>
          <a:p>
            <a:pPr algn="ctr">
              <a:spcBef>
                <a:spcPts val="600"/>
              </a:spcBef>
              <a:spcAft>
                <a:spcPts val="600"/>
              </a:spcAft>
            </a:pPr>
            <a:r>
              <a:rPr lang="en-US" sz="3000" b="1" dirty="0">
                <a:latin typeface="Arial" panose="020B0604020202020204" pitchFamily="34" charset="0"/>
              </a:rPr>
              <a:t>20 POINTS EVERY 5 YEARS</a:t>
            </a:r>
          </a:p>
        </p:txBody>
      </p:sp>
      <p:sp>
        <p:nvSpPr>
          <p:cNvPr id="14" name="TextBox 13">
            <a:extLst>
              <a:ext uri="{FF2B5EF4-FFF2-40B4-BE49-F238E27FC236}">
                <a16:creationId xmlns:a16="http://schemas.microsoft.com/office/drawing/2014/main" id="{5ACBD996-1877-407E-B27E-FB892B961C0E}"/>
              </a:ext>
            </a:extLst>
          </p:cNvPr>
          <p:cNvSpPr txBox="1"/>
          <p:nvPr/>
        </p:nvSpPr>
        <p:spPr>
          <a:xfrm>
            <a:off x="10121593" y="4790786"/>
            <a:ext cx="429491" cy="369332"/>
          </a:xfrm>
          <a:prstGeom prst="rect">
            <a:avLst/>
          </a:prstGeom>
          <a:noFill/>
        </p:spPr>
        <p:txBody>
          <a:bodyPr wrap="square" rtlCol="0">
            <a:spAutoFit/>
          </a:bodyPr>
          <a:lstStyle/>
          <a:p>
            <a:pPr algn="ctr"/>
            <a:r>
              <a:rPr lang="en-US" dirty="0"/>
              <a:t>*</a:t>
            </a:r>
          </a:p>
        </p:txBody>
      </p:sp>
      <p:sp>
        <p:nvSpPr>
          <p:cNvPr id="15" name="Rectangle 14">
            <a:extLst>
              <a:ext uri="{FF2B5EF4-FFF2-40B4-BE49-F238E27FC236}">
                <a16:creationId xmlns:a16="http://schemas.microsoft.com/office/drawing/2014/main" id="{993D6500-FEF5-4A54-8E7C-9106E04D17DB}"/>
              </a:ext>
            </a:extLst>
          </p:cNvPr>
          <p:cNvSpPr/>
          <p:nvPr/>
        </p:nvSpPr>
        <p:spPr>
          <a:xfrm>
            <a:off x="7857285" y="5579419"/>
            <a:ext cx="3113315" cy="646331"/>
          </a:xfrm>
          <a:prstGeom prst="rect">
            <a:avLst/>
          </a:prstGeom>
        </p:spPr>
        <p:txBody>
          <a:bodyPr wrap="square">
            <a:spAutoFit/>
          </a:bodyPr>
          <a:lstStyle/>
          <a:p>
            <a:pPr lvl="0" algn="ctr" defTabSz="457200">
              <a:defRPr/>
            </a:pPr>
            <a:r>
              <a:rPr lang="en-US" sz="1200" b="1" dirty="0">
                <a:solidFill>
                  <a:prstClr val="black"/>
                </a:solidFill>
                <a:latin typeface="Arial" panose="020B0604020202020204" pitchFamily="34" charset="0"/>
              </a:rPr>
              <a:t>*2.8 of the 20 points must come from teaching, developing and/or attending courses on instructional techniques </a:t>
            </a:r>
          </a:p>
        </p:txBody>
      </p:sp>
    </p:spTree>
    <p:extLst>
      <p:ext uri="{BB962C8B-B14F-4D97-AF65-F5344CB8AC3E}">
        <p14:creationId xmlns:p14="http://schemas.microsoft.com/office/powerpoint/2010/main" val="14242668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B72749-FEEC-4CA3-B211-794FCBBCB86B}"/>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5148729" y="519044"/>
            <a:ext cx="7043271" cy="812800"/>
          </a:xfrm>
          <a:prstGeom prst="rect">
            <a:avLst/>
          </a:prstGeom>
          <a:effectLst/>
        </p:spPr>
      </p:pic>
      <p:pic>
        <p:nvPicPr>
          <p:cNvPr id="13" name="Picture 12" descr="A picture containing person, yellow, orange&#10;&#10;Description automatically generated">
            <a:extLst>
              <a:ext uri="{FF2B5EF4-FFF2-40B4-BE49-F238E27FC236}">
                <a16:creationId xmlns:a16="http://schemas.microsoft.com/office/drawing/2014/main" id="{BFFDBA08-D4CE-4043-BF13-F222256880C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048" t="-7048" b="-2946"/>
          <a:stretch/>
        </p:blipFill>
        <p:spPr>
          <a:xfrm>
            <a:off x="4250456" y="-678754"/>
            <a:ext cx="7941544" cy="7133089"/>
          </a:xfrm>
          <a:prstGeom prst="rect">
            <a:avLst/>
          </a:prstGeom>
        </p:spPr>
      </p:pic>
      <p:sp>
        <p:nvSpPr>
          <p:cNvPr id="5" name="Title 1">
            <a:extLst>
              <a:ext uri="{FF2B5EF4-FFF2-40B4-BE49-F238E27FC236}">
                <a16:creationId xmlns:a16="http://schemas.microsoft.com/office/drawing/2014/main" id="{AD89CB19-E26B-44DF-9A43-2795CC2AF3B1}"/>
              </a:ext>
            </a:extLst>
          </p:cNvPr>
          <p:cNvSpPr txBox="1">
            <a:spLocks/>
          </p:cNvSpPr>
          <p:nvPr/>
        </p:nvSpPr>
        <p:spPr>
          <a:xfrm>
            <a:off x="1005895" y="1387178"/>
            <a:ext cx="13876171" cy="848706"/>
          </a:xfrm>
          <a:prstGeom prst="rect">
            <a:avLst/>
          </a:prstGeom>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3200" dirty="0">
                <a:solidFill>
                  <a:srgbClr val="CD1041"/>
                </a:solidFill>
              </a:rPr>
              <a:t>Recertification Requirements </a:t>
            </a:r>
          </a:p>
        </p:txBody>
      </p:sp>
      <p:pic>
        <p:nvPicPr>
          <p:cNvPr id="6" name="Picture 5">
            <a:extLst>
              <a:ext uri="{FF2B5EF4-FFF2-40B4-BE49-F238E27FC236}">
                <a16:creationId xmlns:a16="http://schemas.microsoft.com/office/drawing/2014/main" id="{9F9F1206-5D32-4491-B6EC-1673F032A637}"/>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431521" y="497756"/>
            <a:ext cx="1806223" cy="812800"/>
          </a:xfrm>
          <a:prstGeom prst="rect">
            <a:avLst/>
          </a:prstGeom>
        </p:spPr>
      </p:pic>
      <p:pic>
        <p:nvPicPr>
          <p:cNvPr id="7" name="Picture 6">
            <a:extLst>
              <a:ext uri="{FF2B5EF4-FFF2-40B4-BE49-F238E27FC236}">
                <a16:creationId xmlns:a16="http://schemas.microsoft.com/office/drawing/2014/main" id="{71517EBE-43B5-44C1-810A-FDBDF7FC7190}"/>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2965219" y="497756"/>
            <a:ext cx="2224937" cy="812800"/>
          </a:xfrm>
          <a:prstGeom prst="rect">
            <a:avLst/>
          </a:prstGeom>
        </p:spPr>
      </p:pic>
      <p:sp>
        <p:nvSpPr>
          <p:cNvPr id="8" name="TextBox 7">
            <a:extLst>
              <a:ext uri="{FF2B5EF4-FFF2-40B4-BE49-F238E27FC236}">
                <a16:creationId xmlns:a16="http://schemas.microsoft.com/office/drawing/2014/main" id="{608BBBCC-EC7B-4AF5-B2DA-842C875C2F37}"/>
              </a:ext>
            </a:extLst>
          </p:cNvPr>
          <p:cNvSpPr txBox="1"/>
          <p:nvPr/>
        </p:nvSpPr>
        <p:spPr>
          <a:xfrm>
            <a:off x="2292116" y="573228"/>
            <a:ext cx="606682" cy="677108"/>
          </a:xfrm>
          <a:prstGeom prst="rect">
            <a:avLst/>
          </a:prstGeom>
          <a:noFill/>
        </p:spPr>
        <p:txBody>
          <a:bodyPr wrap="square" rtlCol="0">
            <a:spAutoFit/>
          </a:bodyPr>
          <a:lstStyle/>
          <a:p>
            <a:r>
              <a:rPr lang="en-US" sz="3800" b="1" dirty="0">
                <a:latin typeface="Arial" panose="020B0604020202020204" pitchFamily="34" charset="0"/>
                <a:cs typeface="Arial" panose="020B0604020202020204" pitchFamily="34" charset="0"/>
              </a:rPr>
              <a:t>&amp;</a:t>
            </a:r>
          </a:p>
        </p:txBody>
      </p:sp>
      <p:sp>
        <p:nvSpPr>
          <p:cNvPr id="9" name="Content Placeholder 2">
            <a:extLst>
              <a:ext uri="{FF2B5EF4-FFF2-40B4-BE49-F238E27FC236}">
                <a16:creationId xmlns:a16="http://schemas.microsoft.com/office/drawing/2014/main" id="{A9EC8145-462F-4A06-8B01-302B101F0A7C}"/>
              </a:ext>
            </a:extLst>
          </p:cNvPr>
          <p:cNvSpPr txBox="1">
            <a:spLocks/>
          </p:cNvSpPr>
          <p:nvPr/>
        </p:nvSpPr>
        <p:spPr>
          <a:xfrm>
            <a:off x="646670" y="2022045"/>
            <a:ext cx="6653290" cy="4432291"/>
          </a:xfr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2608" indent="-292608" defTabSz="457200">
              <a:lnSpc>
                <a:spcPct val="100000"/>
              </a:lnSpc>
              <a:spcBef>
                <a:spcPts val="0"/>
              </a:spcBef>
              <a:spcAft>
                <a:spcPts val="500"/>
              </a:spcAft>
              <a:defRPr/>
            </a:pPr>
            <a:r>
              <a:rPr lang="en-US" sz="2200" b="1" dirty="0">
                <a:solidFill>
                  <a:srgbClr val="000000"/>
                </a:solidFill>
                <a:latin typeface="Arial" panose="020B0604020202020204" pitchFamily="34" charset="0"/>
                <a:cs typeface="Arial" panose="020B0604020202020204" pitchFamily="34" charset="0"/>
              </a:rPr>
              <a:t>Attend and/or teach 30 hours during the </a:t>
            </a:r>
            <a:br>
              <a:rPr lang="en-US" sz="2200" b="1" dirty="0">
                <a:solidFill>
                  <a:srgbClr val="000000"/>
                </a:solidFill>
                <a:latin typeface="Arial" panose="020B0604020202020204" pitchFamily="34" charset="0"/>
                <a:cs typeface="Arial" panose="020B0604020202020204" pitchFamily="34" charset="0"/>
              </a:rPr>
            </a:br>
            <a:r>
              <a:rPr lang="en-US" sz="2200" b="1" dirty="0">
                <a:solidFill>
                  <a:srgbClr val="000000"/>
                </a:solidFill>
                <a:latin typeface="Arial" panose="020B0604020202020204" pitchFamily="34" charset="0"/>
                <a:cs typeface="Arial" panose="020B0604020202020204" pitchFamily="34" charset="0"/>
              </a:rPr>
              <a:t>five-year cycle</a:t>
            </a:r>
          </a:p>
          <a:p>
            <a:pPr marL="576072" defTabSz="457200">
              <a:spcBef>
                <a:spcPts val="600"/>
              </a:spcBef>
              <a:buSzPct val="100000"/>
              <a:buFont typeface="Wingdings" pitchFamily="2" charset="2"/>
              <a:buChar char="ü"/>
              <a:defRPr/>
            </a:pPr>
            <a:r>
              <a:rPr lang="en-US" sz="1500" b="1" dirty="0">
                <a:solidFill>
                  <a:schemeClr val="tx1">
                    <a:lumMod val="50000"/>
                    <a:lumOff val="50000"/>
                  </a:schemeClr>
                </a:solidFill>
                <a:latin typeface="Arial" panose="020B0604020202020204" pitchFamily="34" charset="0"/>
                <a:cs typeface="Arial" panose="020B0604020202020204" pitchFamily="34" charset="0"/>
              </a:rPr>
              <a:t>Safety and Health Courses</a:t>
            </a:r>
          </a:p>
          <a:p>
            <a:pPr marL="576072" defTabSz="457200">
              <a:spcBef>
                <a:spcPts val="600"/>
              </a:spcBef>
              <a:buSzPct val="100000"/>
              <a:buFont typeface="Wingdings" pitchFamily="2" charset="2"/>
              <a:buChar char="ü"/>
              <a:defRPr/>
            </a:pPr>
            <a:r>
              <a:rPr lang="en-US" sz="1500" b="1" dirty="0">
                <a:solidFill>
                  <a:schemeClr val="tx1">
                    <a:lumMod val="50000"/>
                    <a:lumOff val="50000"/>
                  </a:schemeClr>
                </a:solidFill>
                <a:latin typeface="Arial" panose="020B0604020202020204" pitchFamily="34" charset="0"/>
                <a:cs typeface="Arial" panose="020B0604020202020204" pitchFamily="34" charset="0"/>
              </a:rPr>
              <a:t>Presentations</a:t>
            </a:r>
          </a:p>
          <a:p>
            <a:pPr marL="576072" defTabSz="457200">
              <a:spcBef>
                <a:spcPts val="600"/>
              </a:spcBef>
              <a:buSzPct val="100000"/>
              <a:buFont typeface="Wingdings" pitchFamily="2" charset="2"/>
              <a:buChar char="ü"/>
              <a:defRPr/>
            </a:pPr>
            <a:r>
              <a:rPr lang="en-US" sz="1500" b="1" dirty="0">
                <a:solidFill>
                  <a:schemeClr val="tx1">
                    <a:lumMod val="50000"/>
                    <a:lumOff val="50000"/>
                  </a:schemeClr>
                </a:solidFill>
                <a:latin typeface="Arial" panose="020B0604020202020204" pitchFamily="34" charset="0"/>
                <a:cs typeface="Arial" panose="020B0604020202020204" pitchFamily="34" charset="0"/>
              </a:rPr>
              <a:t>Tool-Box Talks </a:t>
            </a:r>
          </a:p>
          <a:p>
            <a:pPr marL="55562" indent="0" defTabSz="457200">
              <a:lnSpc>
                <a:spcPct val="100000"/>
              </a:lnSpc>
              <a:spcBef>
                <a:spcPct val="20000"/>
              </a:spcBef>
              <a:buSzPct val="100000"/>
              <a:buNone/>
              <a:defRPr/>
            </a:pPr>
            <a:r>
              <a:rPr lang="en-US" b="1" dirty="0">
                <a:solidFill>
                  <a:srgbClr val="C00000"/>
                </a:solidFill>
                <a:latin typeface="Arial" panose="020B0604020202020204" pitchFamily="34" charset="0"/>
                <a:cs typeface="Arial" panose="020B0604020202020204" pitchFamily="34" charset="0"/>
              </a:rPr>
              <a:t>OR</a:t>
            </a:r>
          </a:p>
          <a:p>
            <a:pPr marL="288925" indent="-292608" defTabSz="457200">
              <a:lnSpc>
                <a:spcPct val="100000"/>
              </a:lnSpc>
              <a:spcBef>
                <a:spcPts val="0"/>
              </a:spcBef>
              <a:spcAft>
                <a:spcPts val="500"/>
              </a:spcAft>
              <a:buSzPct val="100000"/>
              <a:defRPr/>
            </a:pPr>
            <a:r>
              <a:rPr lang="en-US" sz="2200" b="1" dirty="0">
                <a:solidFill>
                  <a:srgbClr val="000000"/>
                </a:solidFill>
                <a:latin typeface="Arial" panose="020B0604020202020204" pitchFamily="34" charset="0"/>
                <a:cs typeface="Arial" panose="020B0604020202020204" pitchFamily="34" charset="0"/>
              </a:rPr>
              <a:t>Achieve the CSP, ASP, SMS, OHST, </a:t>
            </a:r>
            <a:br>
              <a:rPr lang="en-US" sz="2200" b="1" dirty="0">
                <a:solidFill>
                  <a:srgbClr val="000000"/>
                </a:solidFill>
                <a:latin typeface="Arial" panose="020B0604020202020204" pitchFamily="34" charset="0"/>
                <a:cs typeface="Arial" panose="020B0604020202020204" pitchFamily="34" charset="0"/>
              </a:rPr>
            </a:br>
            <a:r>
              <a:rPr lang="en-US" sz="2200" b="1" dirty="0">
                <a:solidFill>
                  <a:srgbClr val="000000"/>
                </a:solidFill>
                <a:latin typeface="Arial" panose="020B0604020202020204" pitchFamily="34" charset="0"/>
                <a:cs typeface="Arial" panose="020B0604020202020204" pitchFamily="34" charset="0"/>
              </a:rPr>
              <a:t>CHST, CIT, STS (if you have the STSC), STSC (if you have the STS), or CIT during the </a:t>
            </a:r>
            <a:br>
              <a:rPr lang="en-US" sz="2200" b="1" dirty="0">
                <a:solidFill>
                  <a:srgbClr val="000000"/>
                </a:solidFill>
                <a:latin typeface="Arial" panose="020B0604020202020204" pitchFamily="34" charset="0"/>
                <a:cs typeface="Arial" panose="020B0604020202020204" pitchFamily="34" charset="0"/>
              </a:rPr>
            </a:br>
            <a:r>
              <a:rPr lang="en-US" sz="2200" b="1" dirty="0">
                <a:solidFill>
                  <a:srgbClr val="000000"/>
                </a:solidFill>
                <a:latin typeface="Arial" panose="020B0604020202020204" pitchFamily="34" charset="0"/>
                <a:cs typeface="Arial" panose="020B0604020202020204" pitchFamily="34" charset="0"/>
              </a:rPr>
              <a:t>five-year cycle</a:t>
            </a:r>
          </a:p>
        </p:txBody>
      </p:sp>
    </p:spTree>
    <p:extLst>
      <p:ext uri="{BB962C8B-B14F-4D97-AF65-F5344CB8AC3E}">
        <p14:creationId xmlns:p14="http://schemas.microsoft.com/office/powerpoint/2010/main" val="10481695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0ACD5EC-F9A2-E747-B2DF-6270B27AB399}"/>
              </a:ext>
            </a:extLst>
          </p:cNvPr>
          <p:cNvSpPr/>
          <p:nvPr/>
        </p:nvSpPr>
        <p:spPr>
          <a:xfrm>
            <a:off x="0" y="4064844"/>
            <a:ext cx="12220230" cy="89979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5852178-FDCE-4458-B045-B7FE2DD1FDF8}"/>
              </a:ext>
            </a:extLst>
          </p:cNvPr>
          <p:cNvSpPr txBox="1">
            <a:spLocks/>
          </p:cNvSpPr>
          <p:nvPr/>
        </p:nvSpPr>
        <p:spPr>
          <a:xfrm>
            <a:off x="-691028" y="4022282"/>
            <a:ext cx="8738886" cy="98488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chemeClr val="bg1"/>
                </a:solidFill>
                <a:latin typeface="Arial" panose="020B0604020202020204" pitchFamily="34" charset="0"/>
              </a:rPr>
              <a:t>An online platform for certification </a:t>
            </a:r>
            <a:br>
              <a:rPr lang="en-US" b="1" dirty="0">
                <a:solidFill>
                  <a:schemeClr val="bg1"/>
                </a:solidFill>
                <a:latin typeface="Arial" panose="020B0604020202020204" pitchFamily="34" charset="0"/>
              </a:rPr>
            </a:br>
            <a:r>
              <a:rPr lang="en-US" b="1" dirty="0">
                <a:solidFill>
                  <a:schemeClr val="bg1"/>
                </a:solidFill>
                <a:latin typeface="Arial" panose="020B0604020202020204" pitchFamily="34" charset="0"/>
              </a:rPr>
              <a:t>holders to earn recertification points!</a:t>
            </a:r>
          </a:p>
        </p:txBody>
      </p:sp>
      <p:sp>
        <p:nvSpPr>
          <p:cNvPr id="9" name="TextBox 8">
            <a:extLst>
              <a:ext uri="{FF2B5EF4-FFF2-40B4-BE49-F238E27FC236}">
                <a16:creationId xmlns:a16="http://schemas.microsoft.com/office/drawing/2014/main" id="{34427B6E-FA33-C943-9239-D69BBC3C7834}"/>
              </a:ext>
            </a:extLst>
          </p:cNvPr>
          <p:cNvSpPr txBox="1"/>
          <p:nvPr/>
        </p:nvSpPr>
        <p:spPr>
          <a:xfrm>
            <a:off x="1391653" y="5150698"/>
            <a:ext cx="4267200" cy="984885"/>
          </a:xfrm>
          <a:prstGeom prst="rect">
            <a:avLst/>
          </a:prstGeom>
          <a:noFill/>
        </p:spPr>
        <p:txBody>
          <a:bodyPr wrap="square" rtlCol="0">
            <a:spAutoFit/>
          </a:bodyPr>
          <a:lstStyle/>
          <a:p>
            <a:pPr algn="ctr"/>
            <a:r>
              <a:rPr lang="en-US" sz="4000" b="1" dirty="0" err="1">
                <a:solidFill>
                  <a:srgbClr val="92D050"/>
                </a:solidFill>
              </a:rPr>
              <a:t>recertPRO.COM</a:t>
            </a:r>
            <a:endParaRPr lang="en-US" sz="4000" dirty="0">
              <a:solidFill>
                <a:srgbClr val="92D050"/>
              </a:solidFill>
            </a:endParaRPr>
          </a:p>
          <a:p>
            <a:pPr algn="ctr"/>
            <a:endParaRPr lang="en-US" dirty="0"/>
          </a:p>
        </p:txBody>
      </p:sp>
      <p:pic>
        <p:nvPicPr>
          <p:cNvPr id="11" name="Picture 10" descr="A picture containing person, computer&#10;&#10;Description automatically generated">
            <a:extLst>
              <a:ext uri="{FF2B5EF4-FFF2-40B4-BE49-F238E27FC236}">
                <a16:creationId xmlns:a16="http://schemas.microsoft.com/office/drawing/2014/main" id="{5EF8C114-EB28-C64F-BB5B-9BDE3AAE3E9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19849" y="0"/>
            <a:ext cx="6972151" cy="6288505"/>
          </a:xfrm>
          <a:prstGeom prst="rect">
            <a:avLst/>
          </a:prstGeom>
          <a:effectLst/>
        </p:spPr>
      </p:pic>
      <p:pic>
        <p:nvPicPr>
          <p:cNvPr id="15" name="Picture 14" descr="Logo&#10;&#10;Description automatically generated">
            <a:extLst>
              <a:ext uri="{FF2B5EF4-FFF2-40B4-BE49-F238E27FC236}">
                <a16:creationId xmlns:a16="http://schemas.microsoft.com/office/drawing/2014/main" id="{8E2783AB-6143-CE45-B682-C80237C0FE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2301" y="765558"/>
            <a:ext cx="4905407" cy="2875583"/>
          </a:xfrm>
          <a:prstGeom prst="rect">
            <a:avLst/>
          </a:prstGeom>
        </p:spPr>
      </p:pic>
    </p:spTree>
    <p:extLst>
      <p:ext uri="{BB962C8B-B14F-4D97-AF65-F5344CB8AC3E}">
        <p14:creationId xmlns:p14="http://schemas.microsoft.com/office/powerpoint/2010/main" val="29371069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B6B4778-5430-FE47-829A-3FE7053A1233}"/>
              </a:ext>
            </a:extLst>
          </p:cNvPr>
          <p:cNvSpPr/>
          <p:nvPr/>
        </p:nvSpPr>
        <p:spPr>
          <a:xfrm>
            <a:off x="-1" y="2731358"/>
            <a:ext cx="12220230" cy="21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70BC1B08-6CB9-4C91-973E-9EE4C2A47B0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83677" y="5232436"/>
            <a:ext cx="4059873" cy="1068353"/>
          </a:xfrm>
          <a:prstGeom prst="rect">
            <a:avLst/>
          </a:prstGeom>
        </p:spPr>
      </p:pic>
      <p:sp>
        <p:nvSpPr>
          <p:cNvPr id="7" name="TextBox 6">
            <a:extLst>
              <a:ext uri="{FF2B5EF4-FFF2-40B4-BE49-F238E27FC236}">
                <a16:creationId xmlns:a16="http://schemas.microsoft.com/office/drawing/2014/main" id="{263069F9-7895-4D85-9CA8-5546611C9C8B}"/>
              </a:ext>
            </a:extLst>
          </p:cNvPr>
          <p:cNvSpPr txBox="1"/>
          <p:nvPr/>
        </p:nvSpPr>
        <p:spPr>
          <a:xfrm>
            <a:off x="2064123" y="4861488"/>
            <a:ext cx="2649315" cy="584775"/>
          </a:xfrm>
          <a:prstGeom prst="rect">
            <a:avLst/>
          </a:prstGeom>
          <a:noFill/>
        </p:spPr>
        <p:txBody>
          <a:bodyPr wrap="none" rtlCol="0">
            <a:spAutoFit/>
          </a:bodyPr>
          <a:lstStyle/>
          <a:p>
            <a:r>
              <a:rPr lang="en-US" sz="2400" b="1" dirty="0">
                <a:latin typeface="Arial Black" panose="020B0A04020102020204" pitchFamily="34" charset="0"/>
                <a:cs typeface="Arial" panose="020B0604020202020204" pitchFamily="34" charset="0"/>
              </a:rPr>
              <a:t>Apply Today </a:t>
            </a:r>
            <a:r>
              <a:rPr lang="en-US" sz="3200" b="1" dirty="0">
                <a:latin typeface="Arial Black" panose="020B0A04020102020204" pitchFamily="34" charset="0"/>
                <a:cs typeface="Arial" panose="020B0604020202020204" pitchFamily="34" charset="0"/>
              </a:rPr>
              <a:t>@</a:t>
            </a:r>
          </a:p>
        </p:txBody>
      </p:sp>
      <p:sp>
        <p:nvSpPr>
          <p:cNvPr id="2" name="Title 1">
            <a:extLst>
              <a:ext uri="{FF2B5EF4-FFF2-40B4-BE49-F238E27FC236}">
                <a16:creationId xmlns:a16="http://schemas.microsoft.com/office/drawing/2014/main" id="{D6CFC37E-3771-4812-B83F-9A3343000B1D}"/>
              </a:ext>
            </a:extLst>
          </p:cNvPr>
          <p:cNvSpPr txBox="1">
            <a:spLocks/>
          </p:cNvSpPr>
          <p:nvPr/>
        </p:nvSpPr>
        <p:spPr>
          <a:xfrm>
            <a:off x="514132" y="385729"/>
            <a:ext cx="5891646" cy="1325563"/>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Arial" panose="020B0604020202020204" pitchFamily="34" charset="0"/>
              </a:rPr>
              <a:t>Now Offering an</a:t>
            </a:r>
            <a:br>
              <a:rPr lang="en-US" dirty="0"/>
            </a:br>
            <a:r>
              <a:rPr lang="en-US" sz="6000" dirty="0">
                <a:solidFill>
                  <a:srgbClr val="8BC642"/>
                </a:solidFill>
                <a:latin typeface="Arial Black" panose="020B0A04020102020204" pitchFamily="34" charset="0"/>
              </a:rPr>
              <a:t>Exam Bundle!</a:t>
            </a:r>
          </a:p>
        </p:txBody>
      </p:sp>
      <p:sp>
        <p:nvSpPr>
          <p:cNvPr id="4" name="TextBox 3">
            <a:extLst>
              <a:ext uri="{FF2B5EF4-FFF2-40B4-BE49-F238E27FC236}">
                <a16:creationId xmlns:a16="http://schemas.microsoft.com/office/drawing/2014/main" id="{385FF185-50F5-42AF-AA59-11A3B44DC76C}"/>
              </a:ext>
            </a:extLst>
          </p:cNvPr>
          <p:cNvSpPr txBox="1"/>
          <p:nvPr/>
        </p:nvSpPr>
        <p:spPr>
          <a:xfrm>
            <a:off x="641716" y="1568412"/>
            <a:ext cx="5636479" cy="1138773"/>
          </a:xfrm>
          <a:prstGeom prst="rect">
            <a:avLst/>
          </a:prstGeom>
          <a:noFill/>
        </p:spPr>
        <p:txBody>
          <a:bodyPr wrap="none" rtlCol="0">
            <a:spAutoFit/>
          </a:bodyPr>
          <a:lstStyle/>
          <a:p>
            <a:pPr algn="ctr"/>
            <a:r>
              <a:rPr lang="en-US" sz="4400" b="1" dirty="0">
                <a:latin typeface="Arial Black" panose="020B0604020202020204" pitchFamily="34" charset="0"/>
                <a:cs typeface="Arial" panose="020B0604020202020204" pitchFamily="34" charset="0"/>
              </a:rPr>
              <a:t>REDUCE STRESS </a:t>
            </a:r>
          </a:p>
          <a:p>
            <a:pPr algn="ctr"/>
            <a:r>
              <a:rPr lang="en-US" sz="2400" b="1" dirty="0">
                <a:latin typeface="Arial" panose="020B0604020202020204" pitchFamily="34" charset="0"/>
                <a:cs typeface="Arial" panose="020B0604020202020204" pitchFamily="34" charset="0"/>
              </a:rPr>
              <a:t>WITH A 2</a:t>
            </a:r>
            <a:r>
              <a:rPr lang="en-US" sz="2400" b="1" baseline="30000" dirty="0">
                <a:latin typeface="Arial" panose="020B0604020202020204" pitchFamily="34" charset="0"/>
                <a:cs typeface="Arial" panose="020B0604020202020204" pitchFamily="34" charset="0"/>
              </a:rPr>
              <a:t>ND</a:t>
            </a:r>
            <a:r>
              <a:rPr lang="en-US" sz="2400" b="1" dirty="0">
                <a:latin typeface="Arial" panose="020B0604020202020204" pitchFamily="34" charset="0"/>
                <a:cs typeface="Arial" panose="020B0604020202020204" pitchFamily="34" charset="0"/>
              </a:rPr>
              <a:t> CHANCE TEST!</a:t>
            </a:r>
          </a:p>
        </p:txBody>
      </p:sp>
      <p:sp>
        <p:nvSpPr>
          <p:cNvPr id="5" name="TextBox 4">
            <a:extLst>
              <a:ext uri="{FF2B5EF4-FFF2-40B4-BE49-F238E27FC236}">
                <a16:creationId xmlns:a16="http://schemas.microsoft.com/office/drawing/2014/main" id="{D876F802-4B20-41F4-B996-D709DE7E120A}"/>
              </a:ext>
            </a:extLst>
          </p:cNvPr>
          <p:cNvSpPr txBox="1"/>
          <p:nvPr/>
        </p:nvSpPr>
        <p:spPr>
          <a:xfrm>
            <a:off x="823912" y="2961776"/>
            <a:ext cx="5272088" cy="1785104"/>
          </a:xfrm>
          <a:prstGeom prst="rect">
            <a:avLst/>
          </a:prstGeom>
          <a:noFill/>
        </p:spPr>
        <p:txBody>
          <a:bodyPr wrap="square" rtlCol="0">
            <a:spAutoFit/>
          </a:bodyPr>
          <a:lstStyle/>
          <a:p>
            <a:pPr algn="ctr"/>
            <a:r>
              <a:rPr lang="en-US" sz="2200" b="1" dirty="0">
                <a:solidFill>
                  <a:schemeClr val="bg1"/>
                </a:solidFill>
                <a:latin typeface="Arial" panose="020B0604020202020204" pitchFamily="34" charset="0"/>
                <a:cs typeface="Arial" panose="020B0604020202020204" pitchFamily="34" charset="0"/>
              </a:rPr>
              <a:t>Exam bundles include an examination authorization, an online </a:t>
            </a:r>
            <a:br>
              <a:rPr lang="en-US" sz="2200" b="1" dirty="0">
                <a:solidFill>
                  <a:schemeClr val="bg1"/>
                </a:solidFill>
                <a:latin typeface="Arial" panose="020B0604020202020204" pitchFamily="34" charset="0"/>
                <a:cs typeface="Arial" panose="020B0604020202020204" pitchFamily="34" charset="0"/>
              </a:rPr>
            </a:br>
            <a:r>
              <a:rPr lang="en-US" sz="2200" b="1" dirty="0">
                <a:solidFill>
                  <a:schemeClr val="bg1"/>
                </a:solidFill>
                <a:latin typeface="Arial" panose="020B0604020202020204" pitchFamily="34" charset="0"/>
                <a:cs typeface="Arial" panose="020B0604020202020204" pitchFamily="34" charset="0"/>
              </a:rPr>
              <a:t>self-assessment, and a second exam attempt if the first is unsuccessful for one reduced price. </a:t>
            </a:r>
          </a:p>
        </p:txBody>
      </p:sp>
      <p:pic>
        <p:nvPicPr>
          <p:cNvPr id="12" name="Picture 11" descr="A picture containing arrow&#10;&#10;Description automatically generated">
            <a:extLst>
              <a:ext uri="{FF2B5EF4-FFF2-40B4-BE49-F238E27FC236}">
                <a16:creationId xmlns:a16="http://schemas.microsoft.com/office/drawing/2014/main" id="{9CBC6F2D-D1A4-1C47-B513-9B3EF46DD2F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20709276">
            <a:off x="6123877" y="132969"/>
            <a:ext cx="6068476" cy="6277734"/>
          </a:xfrm>
          <a:prstGeom prst="rect">
            <a:avLst/>
          </a:prstGeom>
          <a:effectLst/>
        </p:spPr>
      </p:pic>
    </p:spTree>
    <p:extLst>
      <p:ext uri="{BB962C8B-B14F-4D97-AF65-F5344CB8AC3E}">
        <p14:creationId xmlns:p14="http://schemas.microsoft.com/office/powerpoint/2010/main" val="3854906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172C60-EC9A-45C1-80B6-5B0F091D094D}"/>
              </a:ext>
            </a:extLst>
          </p:cNvPr>
          <p:cNvSpPr/>
          <p:nvPr/>
        </p:nvSpPr>
        <p:spPr>
          <a:xfrm>
            <a:off x="-28230" y="2354576"/>
            <a:ext cx="12220230" cy="608162"/>
          </a:xfrm>
          <a:prstGeom prst="rect">
            <a:avLst/>
          </a:prstGeom>
          <a:gradFill>
            <a:gsLst>
              <a:gs pos="77000">
                <a:schemeClr val="accent1">
                  <a:lumMod val="5000"/>
                  <a:lumOff val="9500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07C522A-8453-4265-8588-37376760837A}"/>
              </a:ext>
            </a:extLst>
          </p:cNvPr>
          <p:cNvSpPr/>
          <p:nvPr/>
        </p:nvSpPr>
        <p:spPr>
          <a:xfrm>
            <a:off x="-28230" y="3129828"/>
            <a:ext cx="12220230" cy="608162"/>
          </a:xfrm>
          <a:prstGeom prst="rect">
            <a:avLst/>
          </a:prstGeom>
          <a:gradFill>
            <a:gsLst>
              <a:gs pos="77000">
                <a:schemeClr val="accent1">
                  <a:lumMod val="5000"/>
                  <a:lumOff val="9500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C76B739-97A4-4ECC-A8BA-3A871731295A}"/>
              </a:ext>
            </a:extLst>
          </p:cNvPr>
          <p:cNvSpPr/>
          <p:nvPr/>
        </p:nvSpPr>
        <p:spPr>
          <a:xfrm>
            <a:off x="-28230" y="3885202"/>
            <a:ext cx="12220230" cy="608162"/>
          </a:xfrm>
          <a:prstGeom prst="rect">
            <a:avLst/>
          </a:prstGeom>
          <a:gradFill>
            <a:gsLst>
              <a:gs pos="77000">
                <a:schemeClr val="accent1">
                  <a:lumMod val="5000"/>
                  <a:lumOff val="9500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3C3665A-9187-44A0-821E-5BEF9020E41F}"/>
              </a:ext>
            </a:extLst>
          </p:cNvPr>
          <p:cNvSpPr/>
          <p:nvPr/>
        </p:nvSpPr>
        <p:spPr>
          <a:xfrm>
            <a:off x="-28230" y="4640576"/>
            <a:ext cx="12220230" cy="608162"/>
          </a:xfrm>
          <a:prstGeom prst="rect">
            <a:avLst/>
          </a:prstGeom>
          <a:gradFill>
            <a:gsLst>
              <a:gs pos="77000">
                <a:schemeClr val="accent1">
                  <a:lumMod val="5000"/>
                  <a:lumOff val="9500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80A6F8D-65E1-4F1A-AE90-F31B867147E3}"/>
              </a:ext>
            </a:extLst>
          </p:cNvPr>
          <p:cNvSpPr txBox="1"/>
          <p:nvPr/>
        </p:nvSpPr>
        <p:spPr>
          <a:xfrm>
            <a:off x="639766" y="2306815"/>
            <a:ext cx="7839216" cy="3708708"/>
          </a:xfrm>
          <a:prstGeom prst="rect">
            <a:avLst/>
          </a:prstGeom>
          <a:noFill/>
        </p:spPr>
        <p:txBody>
          <a:bodyPr wrap="square" rtlCol="0">
            <a:spAutoFit/>
          </a:bodyPr>
          <a:lstStyle/>
          <a:p>
            <a:pPr marL="742950" indent="-742950">
              <a:spcBef>
                <a:spcPts val="600"/>
              </a:spcBef>
              <a:spcAft>
                <a:spcPts val="600"/>
              </a:spcAft>
              <a:buAutoNum type="arabicPeriod"/>
            </a:pPr>
            <a:r>
              <a:rPr lang="en-US" sz="4000" b="1" dirty="0">
                <a:latin typeface="Arial" panose="020B0604020202020204" pitchFamily="34" charset="0"/>
              </a:rPr>
              <a:t>Professional</a:t>
            </a:r>
          </a:p>
          <a:p>
            <a:pPr marL="742950" indent="-742950">
              <a:spcBef>
                <a:spcPts val="600"/>
              </a:spcBef>
              <a:spcAft>
                <a:spcPts val="600"/>
              </a:spcAft>
              <a:buAutoNum type="arabicPeriod"/>
            </a:pPr>
            <a:r>
              <a:rPr lang="en-US" sz="4000" b="1" dirty="0">
                <a:latin typeface="Arial" panose="020B0604020202020204" pitchFamily="34" charset="0"/>
              </a:rPr>
              <a:t>Management</a:t>
            </a:r>
          </a:p>
          <a:p>
            <a:pPr marL="742950" indent="-742950">
              <a:spcBef>
                <a:spcPts val="600"/>
              </a:spcBef>
              <a:spcAft>
                <a:spcPts val="600"/>
              </a:spcAft>
              <a:buFont typeface="+mj-lt"/>
              <a:buAutoNum type="arabicPeriod"/>
            </a:pPr>
            <a:r>
              <a:rPr lang="en-US" sz="4000" b="1" dirty="0">
                <a:latin typeface="Arial" panose="020B0604020202020204" pitchFamily="34" charset="0"/>
              </a:rPr>
              <a:t>Technician and Supervisory</a:t>
            </a:r>
          </a:p>
          <a:p>
            <a:pPr marL="742950" indent="-742950">
              <a:spcBef>
                <a:spcPts val="600"/>
              </a:spcBef>
              <a:spcAft>
                <a:spcPts val="600"/>
              </a:spcAft>
              <a:buFont typeface="+mj-lt"/>
              <a:buAutoNum type="arabicPeriod"/>
            </a:pPr>
            <a:r>
              <a:rPr lang="en-US" sz="4000" b="1" dirty="0">
                <a:latin typeface="Arial" panose="020B0604020202020204" pitchFamily="34" charset="0"/>
              </a:rPr>
              <a:t>Training</a:t>
            </a:r>
          </a:p>
          <a:p>
            <a:pPr marL="742950" indent="-742950">
              <a:buAutoNum type="arabicPeriod"/>
            </a:pPr>
            <a:endParaRPr lang="en-US" sz="4000" b="1" dirty="0">
              <a:latin typeface="Arial" panose="020B0604020202020204" pitchFamily="34" charset="0"/>
            </a:endParaRPr>
          </a:p>
        </p:txBody>
      </p:sp>
      <p:sp>
        <p:nvSpPr>
          <p:cNvPr id="9" name="Oval 8">
            <a:extLst>
              <a:ext uri="{FF2B5EF4-FFF2-40B4-BE49-F238E27FC236}">
                <a16:creationId xmlns:a16="http://schemas.microsoft.com/office/drawing/2014/main" id="{BC39ACD2-A7DF-4A2C-8831-80DEE6D3831C}"/>
              </a:ext>
            </a:extLst>
          </p:cNvPr>
          <p:cNvSpPr>
            <a:spLocks noChangeAspect="1"/>
          </p:cNvSpPr>
          <p:nvPr/>
        </p:nvSpPr>
        <p:spPr>
          <a:xfrm>
            <a:off x="8390931" y="1438074"/>
            <a:ext cx="4911406" cy="4804638"/>
          </a:xfrm>
          <a:prstGeom prst="ellipse">
            <a:avLst/>
          </a:prstGeom>
          <a:blipFill>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0">
            <a:extLst>
              <a:ext uri="{FF2B5EF4-FFF2-40B4-BE49-F238E27FC236}">
                <a16:creationId xmlns:a16="http://schemas.microsoft.com/office/drawing/2014/main" id="{2BA2551A-680B-4305-B4C5-2384B5A90506}"/>
              </a:ext>
            </a:extLst>
          </p:cNvPr>
          <p:cNvSpPr>
            <a:spLocks noGrp="1"/>
          </p:cNvSpPr>
          <p:nvPr>
            <p:ph type="body" sz="quarter" idx="10"/>
          </p:nvPr>
        </p:nvSpPr>
        <p:spPr>
          <a:xfrm>
            <a:off x="639766" y="940526"/>
            <a:ext cx="9454729" cy="1011980"/>
          </a:xfrm>
        </p:spPr>
        <p:txBody>
          <a:bodyPr>
            <a:normAutofit fontScale="92500"/>
          </a:bodyPr>
          <a:lstStyle/>
          <a:p>
            <a:r>
              <a:rPr lang="en-US" sz="6000" dirty="0">
                <a:solidFill>
                  <a:schemeClr val="bg1"/>
                </a:solidFill>
              </a:rPr>
              <a:t>Four Types of Certification</a:t>
            </a:r>
          </a:p>
        </p:txBody>
      </p:sp>
    </p:spTree>
    <p:extLst>
      <p:ext uri="{BB962C8B-B14F-4D97-AF65-F5344CB8AC3E}">
        <p14:creationId xmlns:p14="http://schemas.microsoft.com/office/powerpoint/2010/main" val="42816526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icon&#10;&#10;Description automatically generated">
            <a:extLst>
              <a:ext uri="{FF2B5EF4-FFF2-40B4-BE49-F238E27FC236}">
                <a16:creationId xmlns:a16="http://schemas.microsoft.com/office/drawing/2014/main" id="{2AA15D9B-EDCC-2243-AAB4-98C3128B5E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3880" y="388961"/>
            <a:ext cx="7282264" cy="2564582"/>
          </a:xfrm>
          <a:prstGeom prst="rect">
            <a:avLst/>
          </a:prstGeom>
        </p:spPr>
      </p:pic>
      <p:sp>
        <p:nvSpPr>
          <p:cNvPr id="14" name="TextBox 13">
            <a:extLst>
              <a:ext uri="{FF2B5EF4-FFF2-40B4-BE49-F238E27FC236}">
                <a16:creationId xmlns:a16="http://schemas.microsoft.com/office/drawing/2014/main" id="{3825DABE-86E1-E042-B2F7-0C583B09B47B}"/>
              </a:ext>
            </a:extLst>
          </p:cNvPr>
          <p:cNvSpPr txBox="1"/>
          <p:nvPr/>
        </p:nvSpPr>
        <p:spPr>
          <a:xfrm>
            <a:off x="1235244" y="5427176"/>
            <a:ext cx="4267200" cy="984885"/>
          </a:xfrm>
          <a:prstGeom prst="rect">
            <a:avLst/>
          </a:prstGeom>
          <a:noFill/>
        </p:spPr>
        <p:txBody>
          <a:bodyPr wrap="square" rtlCol="0">
            <a:spAutoFit/>
          </a:bodyPr>
          <a:lstStyle/>
          <a:p>
            <a:pPr algn="ctr"/>
            <a:r>
              <a:rPr lang="en-US" sz="4000" b="1" dirty="0" err="1">
                <a:solidFill>
                  <a:srgbClr val="92D050"/>
                </a:solidFill>
              </a:rPr>
              <a:t>examCORE.ORG</a:t>
            </a:r>
            <a:endParaRPr lang="en-US" sz="4000" dirty="0">
              <a:solidFill>
                <a:srgbClr val="92D050"/>
              </a:solidFill>
            </a:endParaRPr>
          </a:p>
          <a:p>
            <a:pPr algn="ctr"/>
            <a:endParaRPr lang="en-US" dirty="0"/>
          </a:p>
        </p:txBody>
      </p:sp>
      <p:sp>
        <p:nvSpPr>
          <p:cNvPr id="21" name="Rectangle 20">
            <a:extLst>
              <a:ext uri="{FF2B5EF4-FFF2-40B4-BE49-F238E27FC236}">
                <a16:creationId xmlns:a16="http://schemas.microsoft.com/office/drawing/2014/main" id="{B5FFB5D8-B535-F44F-BC8E-BCF452B14B0D}"/>
              </a:ext>
            </a:extLst>
          </p:cNvPr>
          <p:cNvSpPr/>
          <p:nvPr/>
        </p:nvSpPr>
        <p:spPr>
          <a:xfrm>
            <a:off x="0" y="3268439"/>
            <a:ext cx="12220230" cy="56546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934CBA5-2B2D-5E4B-88BF-EBBDBE88240C}"/>
              </a:ext>
            </a:extLst>
          </p:cNvPr>
          <p:cNvSpPr/>
          <p:nvPr/>
        </p:nvSpPr>
        <p:spPr>
          <a:xfrm>
            <a:off x="0" y="3968526"/>
            <a:ext cx="12220230" cy="56546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9245A6E3-2B2D-CB45-8D0A-7B1EB8E6866E}"/>
              </a:ext>
            </a:extLst>
          </p:cNvPr>
          <p:cNvSpPr/>
          <p:nvPr/>
        </p:nvSpPr>
        <p:spPr>
          <a:xfrm>
            <a:off x="0" y="4668614"/>
            <a:ext cx="12220230" cy="56546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39B3FFE-576F-4E98-AC34-7E2E96372369}"/>
              </a:ext>
            </a:extLst>
          </p:cNvPr>
          <p:cNvSpPr txBox="1"/>
          <p:nvPr/>
        </p:nvSpPr>
        <p:spPr>
          <a:xfrm>
            <a:off x="0" y="3268439"/>
            <a:ext cx="6832797" cy="19492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2200"/>
              </a:spcAft>
              <a:buClrTx/>
              <a:buSzTx/>
              <a:buFontTx/>
              <a:buNone/>
              <a:tabLst/>
              <a:defRPr/>
            </a:pPr>
            <a:r>
              <a:rPr kumimoji="0" lang="en-US" sz="2800" b="1" u="none" strike="noStrike" kern="1200" cap="none" spc="0" normalizeH="0" baseline="0" noProof="0" dirty="0">
                <a:ln>
                  <a:noFill/>
                </a:ln>
                <a:solidFill>
                  <a:schemeClr val="bg1"/>
                </a:solidFill>
                <a:effectLst/>
                <a:uLnTx/>
                <a:uFillTx/>
                <a:latin typeface="Arial" panose="020B0604020202020204" pitchFamily="34" charset="0"/>
              </a:rPr>
              <a:t>Training from the </a:t>
            </a:r>
            <a:r>
              <a:rPr lang="en-US" sz="2800" b="1" dirty="0">
                <a:solidFill>
                  <a:schemeClr val="bg1"/>
                </a:solidFill>
                <a:latin typeface="Arial" panose="020B0604020202020204" pitchFamily="34" charset="0"/>
              </a:rPr>
              <a:t>Experts</a:t>
            </a:r>
            <a:endParaRPr kumimoji="0" lang="en-US" sz="2800" b="1" u="none" strike="noStrike" kern="1200" cap="none" spc="0" normalizeH="0" baseline="0" noProof="0" dirty="0">
              <a:ln>
                <a:noFill/>
              </a:ln>
              <a:solidFill>
                <a:schemeClr val="bg1"/>
              </a:solidFill>
              <a:effectLst/>
              <a:uLnTx/>
              <a:uFillTx/>
              <a:latin typeface="Arial" panose="020B0604020202020204" pitchFamily="34" charset="0"/>
            </a:endParaRPr>
          </a:p>
          <a:p>
            <a:pPr marL="0" marR="0" lvl="0" indent="0" algn="ctr" defTabSz="914400" rtl="0" eaLnBrk="1" fontAlgn="auto" latinLnBrk="0" hangingPunct="1">
              <a:lnSpc>
                <a:spcPct val="100000"/>
              </a:lnSpc>
              <a:spcBef>
                <a:spcPts val="0"/>
              </a:spcBef>
              <a:spcAft>
                <a:spcPts val="2200"/>
              </a:spcAft>
              <a:buClrTx/>
              <a:buSzTx/>
              <a:buFontTx/>
              <a:buNone/>
              <a:tabLst/>
              <a:defRPr/>
            </a:pPr>
            <a:r>
              <a:rPr kumimoji="0" lang="en-US" sz="2800" b="1" u="none" strike="noStrike" kern="1200" cap="none" spc="0" normalizeH="0" baseline="0" noProof="0" dirty="0">
                <a:ln>
                  <a:noFill/>
                </a:ln>
                <a:solidFill>
                  <a:schemeClr val="bg1"/>
                </a:solidFill>
                <a:effectLst/>
                <a:uLnTx/>
                <a:uFillTx/>
                <a:latin typeface="Arial" panose="020B0604020202020204" pitchFamily="34" charset="0"/>
              </a:rPr>
              <a:t>Your path to success</a:t>
            </a:r>
          </a:p>
          <a:p>
            <a:pPr marL="0" marR="0" lvl="0" indent="0" algn="ctr" defTabSz="914400" rtl="0" eaLnBrk="1" fontAlgn="auto" latinLnBrk="0" hangingPunct="1">
              <a:lnSpc>
                <a:spcPct val="100000"/>
              </a:lnSpc>
              <a:spcBef>
                <a:spcPts val="0"/>
              </a:spcBef>
              <a:spcAft>
                <a:spcPts val="2200"/>
              </a:spcAft>
              <a:buClrTx/>
              <a:buSzTx/>
              <a:buFontTx/>
              <a:buNone/>
              <a:tabLst/>
              <a:defRPr/>
            </a:pPr>
            <a:r>
              <a:rPr kumimoji="0" lang="en-US" sz="2800" b="1" u="none" strike="noStrike" kern="1200" cap="none" spc="0" normalizeH="0" baseline="0" noProof="0" dirty="0">
                <a:ln>
                  <a:noFill/>
                </a:ln>
                <a:solidFill>
                  <a:schemeClr val="bg1"/>
                </a:solidFill>
                <a:effectLst/>
                <a:uLnTx/>
                <a:uFillTx/>
                <a:latin typeface="Arial" panose="020B0604020202020204" pitchFamily="34" charset="0"/>
              </a:rPr>
              <a:t>Industry leading instructors</a:t>
            </a:r>
            <a:endParaRPr kumimoji="0" lang="en-US" sz="1800" b="1" u="none" strike="noStrike" kern="1200" cap="none" spc="0" normalizeH="0" baseline="0" noProof="0" dirty="0">
              <a:ln>
                <a:noFill/>
              </a:ln>
              <a:solidFill>
                <a:schemeClr val="bg1"/>
              </a:solidFill>
              <a:effectLst/>
              <a:uLnTx/>
              <a:uFillTx/>
              <a:latin typeface="Arial" panose="020B0604020202020204" pitchFamily="34" charset="0"/>
            </a:endParaRPr>
          </a:p>
        </p:txBody>
      </p:sp>
      <p:pic>
        <p:nvPicPr>
          <p:cNvPr id="6" name="Picture 5" descr="A picture containing suit, person, clavier, document&#10;&#10;Description automatically generated">
            <a:extLst>
              <a:ext uri="{FF2B5EF4-FFF2-40B4-BE49-F238E27FC236}">
                <a16:creationId xmlns:a16="http://schemas.microsoft.com/office/drawing/2014/main" id="{3449B5C4-142B-B04B-B302-5D3B182F378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796365" y="16933"/>
            <a:ext cx="7395635" cy="6265333"/>
          </a:xfrm>
          <a:prstGeom prst="rect">
            <a:avLst/>
          </a:prstGeom>
          <a:effectLst/>
        </p:spPr>
      </p:pic>
    </p:spTree>
    <p:extLst>
      <p:ext uri="{BB962C8B-B14F-4D97-AF65-F5344CB8AC3E}">
        <p14:creationId xmlns:p14="http://schemas.microsoft.com/office/powerpoint/2010/main" val="27324195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ark, black, night sky&#10;&#10;Description automatically generated">
            <a:extLst>
              <a:ext uri="{FF2B5EF4-FFF2-40B4-BE49-F238E27FC236}">
                <a16:creationId xmlns:a16="http://schemas.microsoft.com/office/drawing/2014/main" id="{91D9BCD8-9D56-41E3-B027-230914ADE105}"/>
              </a:ext>
            </a:extLst>
          </p:cNvPr>
          <p:cNvPicPr>
            <a:picLocks noChangeAspect="1"/>
          </p:cNvPicPr>
          <p:nvPr/>
        </p:nvPicPr>
        <p:blipFill>
          <a:blip r:embed="rId3" cstate="email">
            <a:alphaModFix amt="15000"/>
            <a:extLst>
              <a:ext uri="{28A0092B-C50C-407E-A947-70E740481C1C}">
                <a14:useLocalDpi xmlns:a14="http://schemas.microsoft.com/office/drawing/2010/main"/>
              </a:ext>
            </a:extLst>
          </a:blip>
          <a:stretch>
            <a:fillRect/>
          </a:stretch>
        </p:blipFill>
        <p:spPr>
          <a:xfrm rot="1173708">
            <a:off x="7300387" y="552440"/>
            <a:ext cx="5640753" cy="5753119"/>
          </a:xfrm>
          <a:prstGeom prst="rect">
            <a:avLst/>
          </a:prstGeom>
        </p:spPr>
      </p:pic>
      <p:pic>
        <p:nvPicPr>
          <p:cNvPr id="2" name="Picture 1" descr="A picture containing dark, black, night sky&#10;&#10;Description automatically generated">
            <a:extLst>
              <a:ext uri="{FF2B5EF4-FFF2-40B4-BE49-F238E27FC236}">
                <a16:creationId xmlns:a16="http://schemas.microsoft.com/office/drawing/2014/main" id="{B9B1E87E-2504-49EF-A5F5-B1399C2117E8}"/>
              </a:ext>
            </a:extLst>
          </p:cNvPr>
          <p:cNvPicPr>
            <a:picLocks noChangeAspect="1"/>
          </p:cNvPicPr>
          <p:nvPr/>
        </p:nvPicPr>
        <p:blipFill>
          <a:blip r:embed="rId4" cstate="email">
            <a:alphaModFix amt="15000"/>
            <a:extLst>
              <a:ext uri="{28A0092B-C50C-407E-A947-70E740481C1C}">
                <a14:useLocalDpi xmlns:a14="http://schemas.microsoft.com/office/drawing/2010/main"/>
              </a:ext>
            </a:extLst>
          </a:blip>
          <a:stretch>
            <a:fillRect/>
          </a:stretch>
        </p:blipFill>
        <p:spPr>
          <a:xfrm rot="20266335">
            <a:off x="-900906" y="-563944"/>
            <a:ext cx="7309027" cy="7454626"/>
          </a:xfrm>
          <a:prstGeom prst="rect">
            <a:avLst/>
          </a:prstGeom>
        </p:spPr>
      </p:pic>
      <p:pic>
        <p:nvPicPr>
          <p:cNvPr id="3" name="Picture 2" descr="A picture containing person, blue, female, arm&#10;&#10;Description automatically generated">
            <a:extLst>
              <a:ext uri="{FF2B5EF4-FFF2-40B4-BE49-F238E27FC236}">
                <a16:creationId xmlns:a16="http://schemas.microsoft.com/office/drawing/2014/main" id="{7425819A-3ED6-4C7C-99FF-8FD569108E7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67752" y="-391645"/>
            <a:ext cx="7575905" cy="7155021"/>
          </a:xfrm>
          <a:prstGeom prst="rect">
            <a:avLst/>
          </a:prstGeom>
        </p:spPr>
      </p:pic>
      <p:sp>
        <p:nvSpPr>
          <p:cNvPr id="4" name="Oval 3">
            <a:extLst>
              <a:ext uri="{FF2B5EF4-FFF2-40B4-BE49-F238E27FC236}">
                <a16:creationId xmlns:a16="http://schemas.microsoft.com/office/drawing/2014/main" id="{A8B0AA81-ABA3-44AC-932C-926ACA026E12}"/>
              </a:ext>
            </a:extLst>
          </p:cNvPr>
          <p:cNvSpPr/>
          <p:nvPr/>
        </p:nvSpPr>
        <p:spPr>
          <a:xfrm>
            <a:off x="511934" y="710845"/>
            <a:ext cx="945292" cy="9452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0CB211F7-0CD2-402D-B2ED-3585C33C6117}"/>
              </a:ext>
            </a:extLst>
          </p:cNvPr>
          <p:cNvSpPr txBox="1">
            <a:spLocks/>
          </p:cNvSpPr>
          <p:nvPr/>
        </p:nvSpPr>
        <p:spPr>
          <a:xfrm>
            <a:off x="639766" y="608162"/>
            <a:ext cx="12192000" cy="1325564"/>
          </a:xfrm>
          <a:prstGeom prst="rect">
            <a:avLst/>
          </a:prstGeom>
          <a:effectLst>
            <a:outerShdw blurRad="127000" dist="50800" dir="2700000" algn="ctr" rotWithShape="0">
              <a:srgbClr val="000000">
                <a:alpha val="30000"/>
              </a:srgb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6000" dirty="0">
                <a:solidFill>
                  <a:schemeClr val="tx1"/>
                </a:solidFill>
              </a:rPr>
              <a:t>Questions?</a:t>
            </a:r>
          </a:p>
        </p:txBody>
      </p:sp>
    </p:spTree>
    <p:extLst>
      <p:ext uri="{BB962C8B-B14F-4D97-AF65-F5344CB8AC3E}">
        <p14:creationId xmlns:p14="http://schemas.microsoft.com/office/powerpoint/2010/main" val="6402272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E41411C5-3E9A-4DA0-B4B7-F0DAD2E42046}"/>
              </a:ext>
            </a:extLst>
          </p:cNvPr>
          <p:cNvSpPr>
            <a:spLocks noGrp="1"/>
          </p:cNvSpPr>
          <p:nvPr>
            <p:ph type="body" sz="quarter" idx="12"/>
          </p:nvPr>
        </p:nvSpPr>
        <p:spPr/>
        <p:txBody>
          <a:bodyPr/>
          <a:lstStyle/>
          <a:p>
            <a:r>
              <a:rPr lang="en-US" dirty="0"/>
              <a:t>Presenter:</a:t>
            </a:r>
          </a:p>
          <a:p>
            <a:r>
              <a:rPr lang="en-US" dirty="0"/>
              <a:t>Title:</a:t>
            </a:r>
          </a:p>
          <a:p>
            <a:r>
              <a:rPr lang="en-US" dirty="0"/>
              <a:t>Company:</a:t>
            </a:r>
          </a:p>
        </p:txBody>
      </p:sp>
      <p:sp>
        <p:nvSpPr>
          <p:cNvPr id="15" name="Text Placeholder 14">
            <a:extLst>
              <a:ext uri="{FF2B5EF4-FFF2-40B4-BE49-F238E27FC236}">
                <a16:creationId xmlns:a16="http://schemas.microsoft.com/office/drawing/2014/main" id="{E037CE03-F668-4C4B-BED4-0F7E9A92707C}"/>
              </a:ext>
            </a:extLst>
          </p:cNvPr>
          <p:cNvSpPr>
            <a:spLocks noGrp="1"/>
          </p:cNvSpPr>
          <p:nvPr>
            <p:ph type="body" sz="quarter" idx="10"/>
          </p:nvPr>
        </p:nvSpPr>
        <p:spPr/>
        <p:txBody>
          <a:bodyPr/>
          <a:lstStyle/>
          <a:p>
            <a:r>
              <a:rPr lang="en-US" sz="7200" dirty="0">
                <a:solidFill>
                  <a:schemeClr val="bg1"/>
                </a:solidFill>
                <a:cs typeface="Aharoni" panose="02010803020104030203" pitchFamily="2" charset="-79"/>
              </a:rPr>
              <a:t>Thank you!</a:t>
            </a:r>
            <a:endParaRPr lang="en-US" dirty="0"/>
          </a:p>
        </p:txBody>
      </p:sp>
    </p:spTree>
    <p:extLst>
      <p:ext uri="{BB962C8B-B14F-4D97-AF65-F5344CB8AC3E}">
        <p14:creationId xmlns:p14="http://schemas.microsoft.com/office/powerpoint/2010/main" val="1860133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3FB14E-9283-401F-87CB-127705927B63}"/>
              </a:ext>
            </a:extLst>
          </p:cNvPr>
          <p:cNvSpPr/>
          <p:nvPr/>
        </p:nvSpPr>
        <p:spPr>
          <a:xfrm rot="2672385">
            <a:off x="-1075510" y="423308"/>
            <a:ext cx="5748642" cy="5547625"/>
          </a:xfrm>
          <a:custGeom>
            <a:avLst/>
            <a:gdLst>
              <a:gd name="connsiteX0" fmla="*/ 0 w 5748642"/>
              <a:gd name="connsiteY0" fmla="*/ 0 h 5547625"/>
              <a:gd name="connsiteX1" fmla="*/ 5748642 w 5748642"/>
              <a:gd name="connsiteY1" fmla="*/ 0 h 5547625"/>
              <a:gd name="connsiteX2" fmla="*/ 5748642 w 5748642"/>
              <a:gd name="connsiteY2" fmla="*/ 5547625 h 5547625"/>
              <a:gd name="connsiteX3" fmla="*/ 0 w 5748642"/>
              <a:gd name="connsiteY3" fmla="*/ 5547625 h 5547625"/>
              <a:gd name="connsiteX4" fmla="*/ 0 w 5748642"/>
              <a:gd name="connsiteY4" fmla="*/ 0 h 5547625"/>
              <a:gd name="connsiteX0" fmla="*/ 0 w 5748642"/>
              <a:gd name="connsiteY0" fmla="*/ 0 h 5549292"/>
              <a:gd name="connsiteX1" fmla="*/ 5748642 w 5748642"/>
              <a:gd name="connsiteY1" fmla="*/ 0 h 5549292"/>
              <a:gd name="connsiteX2" fmla="*/ 5748642 w 5748642"/>
              <a:gd name="connsiteY2" fmla="*/ 5547625 h 5549292"/>
              <a:gd name="connsiteX3" fmla="*/ 4509176 w 5748642"/>
              <a:gd name="connsiteY3" fmla="*/ 5549292 h 5549292"/>
              <a:gd name="connsiteX4" fmla="*/ 0 w 5748642"/>
              <a:gd name="connsiteY4" fmla="*/ 5547625 h 5549292"/>
              <a:gd name="connsiteX5" fmla="*/ 0 w 5748642"/>
              <a:gd name="connsiteY5" fmla="*/ 0 h 5549292"/>
              <a:gd name="connsiteX0" fmla="*/ 0 w 5748642"/>
              <a:gd name="connsiteY0" fmla="*/ 0 h 5548920"/>
              <a:gd name="connsiteX1" fmla="*/ 5748642 w 5748642"/>
              <a:gd name="connsiteY1" fmla="*/ 0 h 5548920"/>
              <a:gd name="connsiteX2" fmla="*/ 5748642 w 5748642"/>
              <a:gd name="connsiteY2" fmla="*/ 5547625 h 5548920"/>
              <a:gd name="connsiteX3" fmla="*/ 4462786 w 5748642"/>
              <a:gd name="connsiteY3" fmla="*/ 5548920 h 5548920"/>
              <a:gd name="connsiteX4" fmla="*/ 0 w 5748642"/>
              <a:gd name="connsiteY4" fmla="*/ 5547625 h 5548920"/>
              <a:gd name="connsiteX5" fmla="*/ 0 w 5748642"/>
              <a:gd name="connsiteY5" fmla="*/ 0 h 5548920"/>
              <a:gd name="connsiteX0" fmla="*/ 0 w 5748642"/>
              <a:gd name="connsiteY0" fmla="*/ 0 h 5548920"/>
              <a:gd name="connsiteX1" fmla="*/ 5748642 w 5748642"/>
              <a:gd name="connsiteY1" fmla="*/ 0 h 5548920"/>
              <a:gd name="connsiteX2" fmla="*/ 5746233 w 5748642"/>
              <a:gd name="connsiteY2" fmla="*/ 4269813 h 5548920"/>
              <a:gd name="connsiteX3" fmla="*/ 5748642 w 5748642"/>
              <a:gd name="connsiteY3" fmla="*/ 5547625 h 5548920"/>
              <a:gd name="connsiteX4" fmla="*/ 4462786 w 5748642"/>
              <a:gd name="connsiteY4" fmla="*/ 5548920 h 5548920"/>
              <a:gd name="connsiteX5" fmla="*/ 0 w 5748642"/>
              <a:gd name="connsiteY5" fmla="*/ 5547625 h 5548920"/>
              <a:gd name="connsiteX6" fmla="*/ 0 w 5748642"/>
              <a:gd name="connsiteY6" fmla="*/ 0 h 5548920"/>
              <a:gd name="connsiteX0" fmla="*/ 0 w 5748642"/>
              <a:gd name="connsiteY0" fmla="*/ 0 h 5548920"/>
              <a:gd name="connsiteX1" fmla="*/ 5748642 w 5748642"/>
              <a:gd name="connsiteY1" fmla="*/ 0 h 5548920"/>
              <a:gd name="connsiteX2" fmla="*/ 5746233 w 5748642"/>
              <a:gd name="connsiteY2" fmla="*/ 4269813 h 5548920"/>
              <a:gd name="connsiteX3" fmla="*/ 5748642 w 5748642"/>
              <a:gd name="connsiteY3" fmla="*/ 5547625 h 5548920"/>
              <a:gd name="connsiteX4" fmla="*/ 4462786 w 5748642"/>
              <a:gd name="connsiteY4" fmla="*/ 5548920 h 5548920"/>
              <a:gd name="connsiteX5" fmla="*/ 0 w 5748642"/>
              <a:gd name="connsiteY5" fmla="*/ 5547625 h 5548920"/>
              <a:gd name="connsiteX6" fmla="*/ 0 w 5748642"/>
              <a:gd name="connsiteY6" fmla="*/ 0 h 5548920"/>
              <a:gd name="connsiteX0" fmla="*/ 0 w 5748642"/>
              <a:gd name="connsiteY0" fmla="*/ 0 h 5548920"/>
              <a:gd name="connsiteX1" fmla="*/ 5748642 w 5748642"/>
              <a:gd name="connsiteY1" fmla="*/ 0 h 5548920"/>
              <a:gd name="connsiteX2" fmla="*/ 5746233 w 5748642"/>
              <a:gd name="connsiteY2" fmla="*/ 4269813 h 5548920"/>
              <a:gd name="connsiteX3" fmla="*/ 5057500 w 5748642"/>
              <a:gd name="connsiteY3" fmla="*/ 4956365 h 5548920"/>
              <a:gd name="connsiteX4" fmla="*/ 4462786 w 5748642"/>
              <a:gd name="connsiteY4" fmla="*/ 5548920 h 5548920"/>
              <a:gd name="connsiteX5" fmla="*/ 0 w 5748642"/>
              <a:gd name="connsiteY5" fmla="*/ 5547625 h 5548920"/>
              <a:gd name="connsiteX6" fmla="*/ 0 w 5748642"/>
              <a:gd name="connsiteY6" fmla="*/ 0 h 5548920"/>
              <a:gd name="connsiteX0" fmla="*/ 0 w 5748642"/>
              <a:gd name="connsiteY0" fmla="*/ 0 h 5548920"/>
              <a:gd name="connsiteX1" fmla="*/ 5748642 w 5748642"/>
              <a:gd name="connsiteY1" fmla="*/ 0 h 5548920"/>
              <a:gd name="connsiteX2" fmla="*/ 5742766 w 5748642"/>
              <a:gd name="connsiteY2" fmla="*/ 4282134 h 5548920"/>
              <a:gd name="connsiteX3" fmla="*/ 5057500 w 5748642"/>
              <a:gd name="connsiteY3" fmla="*/ 4956365 h 5548920"/>
              <a:gd name="connsiteX4" fmla="*/ 4462786 w 5748642"/>
              <a:gd name="connsiteY4" fmla="*/ 5548920 h 5548920"/>
              <a:gd name="connsiteX5" fmla="*/ 0 w 5748642"/>
              <a:gd name="connsiteY5" fmla="*/ 5547625 h 5548920"/>
              <a:gd name="connsiteX6" fmla="*/ 0 w 5748642"/>
              <a:gd name="connsiteY6" fmla="*/ 0 h 5548920"/>
              <a:gd name="connsiteX0" fmla="*/ 0 w 5748642"/>
              <a:gd name="connsiteY0" fmla="*/ 0 h 5547625"/>
              <a:gd name="connsiteX1" fmla="*/ 5748642 w 5748642"/>
              <a:gd name="connsiteY1" fmla="*/ 0 h 5547625"/>
              <a:gd name="connsiteX2" fmla="*/ 5742766 w 5748642"/>
              <a:gd name="connsiteY2" fmla="*/ 4282134 h 5547625"/>
              <a:gd name="connsiteX3" fmla="*/ 5057500 w 5748642"/>
              <a:gd name="connsiteY3" fmla="*/ 4956365 h 5547625"/>
              <a:gd name="connsiteX4" fmla="*/ 4458314 w 5748642"/>
              <a:gd name="connsiteY4" fmla="*/ 5546640 h 5547625"/>
              <a:gd name="connsiteX5" fmla="*/ 0 w 5748642"/>
              <a:gd name="connsiteY5" fmla="*/ 5547625 h 5547625"/>
              <a:gd name="connsiteX6" fmla="*/ 0 w 5748642"/>
              <a:gd name="connsiteY6" fmla="*/ 0 h 55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8642" h="5547625">
                <a:moveTo>
                  <a:pt x="0" y="0"/>
                </a:moveTo>
                <a:lnTo>
                  <a:pt x="5748642" y="0"/>
                </a:lnTo>
                <a:cubicBezTo>
                  <a:pt x="5745922" y="1421323"/>
                  <a:pt x="5745486" y="2860811"/>
                  <a:pt x="5742766" y="4282134"/>
                </a:cubicBezTo>
                <a:lnTo>
                  <a:pt x="5057500" y="4956365"/>
                </a:lnTo>
                <a:lnTo>
                  <a:pt x="4458314" y="5546640"/>
                </a:lnTo>
                <a:lnTo>
                  <a:pt x="0" y="5547625"/>
                </a:lnTo>
                <a:lnTo>
                  <a:pt x="0" y="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2">
            <a:extLst>
              <a:ext uri="{FF2B5EF4-FFF2-40B4-BE49-F238E27FC236}">
                <a16:creationId xmlns:a16="http://schemas.microsoft.com/office/drawing/2014/main" id="{0ADCD1C8-1031-4308-8DF3-E079BBBC618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397499" y="3707333"/>
            <a:ext cx="2437611" cy="945739"/>
          </a:xfrm>
          <a:prstGeom prst="rect">
            <a:avLst/>
          </a:prstGeom>
        </p:spPr>
      </p:pic>
      <p:sp>
        <p:nvSpPr>
          <p:cNvPr id="6" name="Oval 5">
            <a:extLst>
              <a:ext uri="{FF2B5EF4-FFF2-40B4-BE49-F238E27FC236}">
                <a16:creationId xmlns:a16="http://schemas.microsoft.com/office/drawing/2014/main" id="{C0A7EE2A-32F1-473F-93A0-1726EAA34A0A}"/>
              </a:ext>
            </a:extLst>
          </p:cNvPr>
          <p:cNvSpPr/>
          <p:nvPr/>
        </p:nvSpPr>
        <p:spPr>
          <a:xfrm>
            <a:off x="527942" y="750710"/>
            <a:ext cx="945292" cy="94529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384BE82-235F-422E-9D2A-7B4F311A639F}"/>
              </a:ext>
            </a:extLst>
          </p:cNvPr>
          <p:cNvPicPr>
            <a:picLocks noChangeAspect="1"/>
          </p:cNvPicPr>
          <p:nvPr/>
        </p:nvPicPr>
        <p:blipFill rotWithShape="1">
          <a:blip r:embed="rId4" cstate="email">
            <a:alphaModFix amt="20000"/>
            <a:extLst>
              <a:ext uri="{28A0092B-C50C-407E-A947-70E740481C1C}">
                <a14:useLocalDpi xmlns:a14="http://schemas.microsoft.com/office/drawing/2010/main"/>
              </a:ext>
            </a:extLst>
          </a:blip>
          <a:srcRect/>
          <a:stretch/>
        </p:blipFill>
        <p:spPr>
          <a:xfrm rot="10800000">
            <a:off x="0" y="4933525"/>
            <a:ext cx="6650998" cy="812800"/>
          </a:xfrm>
          <a:prstGeom prst="rect">
            <a:avLst/>
          </a:prstGeom>
          <a:effectLst/>
        </p:spPr>
      </p:pic>
      <p:sp>
        <p:nvSpPr>
          <p:cNvPr id="8" name="Title 1">
            <a:extLst>
              <a:ext uri="{FF2B5EF4-FFF2-40B4-BE49-F238E27FC236}">
                <a16:creationId xmlns:a16="http://schemas.microsoft.com/office/drawing/2014/main" id="{2DE10A69-4DCF-4733-AD56-2FDCB56949A3}"/>
              </a:ext>
            </a:extLst>
          </p:cNvPr>
          <p:cNvSpPr txBox="1">
            <a:spLocks/>
          </p:cNvSpPr>
          <p:nvPr/>
        </p:nvSpPr>
        <p:spPr>
          <a:xfrm>
            <a:off x="699726" y="816672"/>
            <a:ext cx="5108677" cy="3057903"/>
          </a:xfrm>
          <a:prstGeom prst="rect">
            <a:avLst/>
          </a:prstGeom>
          <a:effectLst>
            <a:outerShdw blurRad="127000" dist="50800" dir="2700000" algn="ctr" rotWithShape="0">
              <a:srgbClr val="000000">
                <a:alpha val="30000"/>
              </a:srgbClr>
            </a:outerShdw>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6000" dirty="0">
                <a:solidFill>
                  <a:schemeClr val="tx1"/>
                </a:solidFill>
              </a:rPr>
              <a:t>Professional </a:t>
            </a:r>
            <a:br>
              <a:rPr lang="en-US" sz="6000" dirty="0">
                <a:solidFill>
                  <a:schemeClr val="tx1"/>
                </a:solidFill>
              </a:rPr>
            </a:br>
            <a:r>
              <a:rPr lang="en-US" sz="6000" dirty="0">
                <a:solidFill>
                  <a:schemeClr val="tx1"/>
                </a:solidFill>
              </a:rPr>
              <a:t>Certifications </a:t>
            </a:r>
            <a:br>
              <a:rPr lang="en-US" sz="6000" dirty="0">
                <a:solidFill>
                  <a:schemeClr val="tx1"/>
                </a:solidFill>
              </a:rPr>
            </a:br>
            <a:r>
              <a:rPr lang="en-US" sz="6000" dirty="0">
                <a:solidFill>
                  <a:schemeClr val="tx1"/>
                </a:solidFill>
              </a:rPr>
              <a:t>and </a:t>
            </a:r>
            <a:br>
              <a:rPr lang="en-US" sz="6000" dirty="0">
                <a:solidFill>
                  <a:schemeClr val="tx1"/>
                </a:solidFill>
              </a:rPr>
            </a:br>
            <a:r>
              <a:rPr lang="en-US" sz="6000" dirty="0">
                <a:solidFill>
                  <a:schemeClr val="tx1"/>
                </a:solidFill>
              </a:rPr>
              <a:t>Designations</a:t>
            </a:r>
          </a:p>
        </p:txBody>
      </p:sp>
      <p:sp>
        <p:nvSpPr>
          <p:cNvPr id="12" name="Subtitle 2">
            <a:extLst>
              <a:ext uri="{FF2B5EF4-FFF2-40B4-BE49-F238E27FC236}">
                <a16:creationId xmlns:a16="http://schemas.microsoft.com/office/drawing/2014/main" id="{56E49E78-6DC2-48E8-BE0A-87B6F203505F}"/>
              </a:ext>
            </a:extLst>
          </p:cNvPr>
          <p:cNvSpPr txBox="1">
            <a:spLocks/>
          </p:cNvSpPr>
          <p:nvPr/>
        </p:nvSpPr>
        <p:spPr>
          <a:xfrm>
            <a:off x="9697559" y="2387322"/>
            <a:ext cx="1734965" cy="454802"/>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90000"/>
              </a:lnSpc>
              <a:buNone/>
            </a:pPr>
            <a:r>
              <a:rPr lang="en-US" sz="1600" b="1" dirty="0">
                <a:latin typeface="Arial Narrow" panose="020B0604020202020204" pitchFamily="34" charset="0"/>
                <a:cs typeface="Arial" panose="020B0604020202020204" pitchFamily="34" charset="0"/>
              </a:rPr>
              <a:t>Associate Safety </a:t>
            </a:r>
            <a:br>
              <a:rPr lang="en-US" sz="1600" b="1" dirty="0">
                <a:latin typeface="Arial Narrow" panose="020B0604020202020204" pitchFamily="34" charset="0"/>
                <a:cs typeface="Arial" panose="020B0604020202020204" pitchFamily="34" charset="0"/>
              </a:rPr>
            </a:br>
            <a:r>
              <a:rPr lang="en-US" sz="1600" b="1" dirty="0">
                <a:latin typeface="Arial Narrow" panose="020B0604020202020204" pitchFamily="34" charset="0"/>
                <a:cs typeface="Arial" panose="020B0604020202020204" pitchFamily="34" charset="0"/>
              </a:rPr>
              <a:t>Professional</a:t>
            </a:r>
            <a:r>
              <a:rPr lang="en-US" sz="1600" baseline="30000" dirty="0">
                <a:effectLst/>
                <a:latin typeface="Arial Narrow" panose="020B0604020202020204" pitchFamily="34" charset="0"/>
              </a:rPr>
              <a:t> ®</a:t>
            </a:r>
            <a:endParaRPr lang="en-US" sz="1600" b="1" dirty="0">
              <a:latin typeface="Arial Narrow"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6692A6D1-73B6-412C-BBB5-5A4FF46355DE}"/>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6734001" y="1425314"/>
            <a:ext cx="2152163" cy="961508"/>
          </a:xfrm>
          <a:prstGeom prst="rect">
            <a:avLst/>
          </a:prstGeom>
        </p:spPr>
      </p:pic>
      <p:sp>
        <p:nvSpPr>
          <p:cNvPr id="14" name="Text Placeholder 7">
            <a:extLst>
              <a:ext uri="{FF2B5EF4-FFF2-40B4-BE49-F238E27FC236}">
                <a16:creationId xmlns:a16="http://schemas.microsoft.com/office/drawing/2014/main" id="{D3333E5F-9A76-416F-BAF5-5154A5C865B8}"/>
              </a:ext>
            </a:extLst>
          </p:cNvPr>
          <p:cNvSpPr txBox="1">
            <a:spLocks/>
          </p:cNvSpPr>
          <p:nvPr/>
        </p:nvSpPr>
        <p:spPr>
          <a:xfrm>
            <a:off x="7087872" y="2382971"/>
            <a:ext cx="1566375" cy="678968"/>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lnSpc>
                <a:spcPct val="90000"/>
              </a:lnSpc>
            </a:pPr>
            <a:r>
              <a:rPr lang="en-US" sz="1600" dirty="0">
                <a:latin typeface="Arial Narrow" panose="020B0604020202020204" pitchFamily="34" charset="0"/>
              </a:rPr>
              <a:t>Certified Safety </a:t>
            </a:r>
            <a:br>
              <a:rPr lang="en-US" sz="1600" dirty="0">
                <a:latin typeface="Arial Narrow" panose="020B0604020202020204" pitchFamily="34" charset="0"/>
              </a:rPr>
            </a:br>
            <a:r>
              <a:rPr lang="en-US" sz="1600" dirty="0">
                <a:latin typeface="Arial Narrow" panose="020B0604020202020204" pitchFamily="34" charset="0"/>
              </a:rPr>
              <a:t>Professional </a:t>
            </a:r>
            <a:r>
              <a:rPr lang="en-US" sz="1600" baseline="30000" dirty="0">
                <a:effectLst/>
                <a:latin typeface="Arial Narrow" panose="020B0604020202020204" pitchFamily="34" charset="0"/>
              </a:rPr>
              <a:t>®</a:t>
            </a:r>
            <a:r>
              <a:rPr lang="en-US" sz="1600" baseline="30000" dirty="0">
                <a:latin typeface="Arial Narrow" panose="020B0604020202020204" pitchFamily="34" charset="0"/>
              </a:rPr>
              <a:t> </a:t>
            </a:r>
          </a:p>
        </p:txBody>
      </p:sp>
      <p:pic>
        <p:nvPicPr>
          <p:cNvPr id="15" name="Picture 14">
            <a:extLst>
              <a:ext uri="{FF2B5EF4-FFF2-40B4-BE49-F238E27FC236}">
                <a16:creationId xmlns:a16="http://schemas.microsoft.com/office/drawing/2014/main" id="{516CD65C-E554-44BB-8158-A647B422F3BB}"/>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9397499" y="1402790"/>
            <a:ext cx="2163394" cy="961508"/>
          </a:xfrm>
          <a:prstGeom prst="rect">
            <a:avLst/>
          </a:prstGeom>
        </p:spPr>
      </p:pic>
      <p:pic>
        <p:nvPicPr>
          <p:cNvPr id="16" name="Picture 15">
            <a:extLst>
              <a:ext uri="{FF2B5EF4-FFF2-40B4-BE49-F238E27FC236}">
                <a16:creationId xmlns:a16="http://schemas.microsoft.com/office/drawing/2014/main" id="{ED385812-E38C-4B9F-AB61-83A45B885E3F}"/>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6804302" y="3699449"/>
            <a:ext cx="1967739" cy="961508"/>
          </a:xfrm>
          <a:prstGeom prst="rect">
            <a:avLst/>
          </a:prstGeom>
        </p:spPr>
      </p:pic>
      <p:sp>
        <p:nvSpPr>
          <p:cNvPr id="17" name="Text Placeholder 7">
            <a:extLst>
              <a:ext uri="{FF2B5EF4-FFF2-40B4-BE49-F238E27FC236}">
                <a16:creationId xmlns:a16="http://schemas.microsoft.com/office/drawing/2014/main" id="{32412A19-1A6E-4AFA-8445-66A81994F495}"/>
              </a:ext>
            </a:extLst>
          </p:cNvPr>
          <p:cNvSpPr txBox="1">
            <a:spLocks/>
          </p:cNvSpPr>
          <p:nvPr/>
        </p:nvSpPr>
        <p:spPr>
          <a:xfrm>
            <a:off x="6990886" y="4660957"/>
            <a:ext cx="1781155" cy="678968"/>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lnSpc>
                <a:spcPct val="90000"/>
              </a:lnSpc>
            </a:pPr>
            <a:r>
              <a:rPr lang="en-US" sz="1600" dirty="0">
                <a:latin typeface="Arial Narrow" panose="020B0604020202020204" pitchFamily="34" charset="0"/>
              </a:rPr>
              <a:t>Transitional Safety Practitioner</a:t>
            </a:r>
            <a:r>
              <a:rPr lang="en-US" sz="1600" baseline="30000" dirty="0">
                <a:latin typeface="Arial Narrow" panose="020B0604020202020204" pitchFamily="34" charset="0"/>
              </a:rPr>
              <a:t> </a:t>
            </a:r>
          </a:p>
        </p:txBody>
      </p:sp>
      <p:sp>
        <p:nvSpPr>
          <p:cNvPr id="18" name="Text Placeholder 7">
            <a:extLst>
              <a:ext uri="{FF2B5EF4-FFF2-40B4-BE49-F238E27FC236}">
                <a16:creationId xmlns:a16="http://schemas.microsoft.com/office/drawing/2014/main" id="{C03EF206-54A4-4AFA-BAA1-573C25B6A8C5}"/>
              </a:ext>
            </a:extLst>
          </p:cNvPr>
          <p:cNvSpPr txBox="1">
            <a:spLocks/>
          </p:cNvSpPr>
          <p:nvPr/>
        </p:nvSpPr>
        <p:spPr>
          <a:xfrm>
            <a:off x="9954308" y="4660957"/>
            <a:ext cx="1566375" cy="678968"/>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lnSpc>
                <a:spcPct val="90000"/>
              </a:lnSpc>
            </a:pPr>
            <a:r>
              <a:rPr lang="en-US" sz="1600" dirty="0">
                <a:latin typeface="Arial Narrow" panose="020B0604020202020204" pitchFamily="34" charset="0"/>
              </a:rPr>
              <a:t>Graduate Safety Practitioner</a:t>
            </a:r>
            <a:r>
              <a:rPr lang="en-US" sz="1600" baseline="30000" dirty="0">
                <a:effectLst/>
                <a:latin typeface="Arial Narrow" panose="020B0604020202020204" pitchFamily="34" charset="0"/>
              </a:rPr>
              <a:t> ®</a:t>
            </a:r>
            <a:endParaRPr lang="en-US" sz="1600" baseline="30000" dirty="0">
              <a:latin typeface="Arial Narrow" panose="020B0604020202020204" pitchFamily="34" charset="0"/>
            </a:endParaRPr>
          </a:p>
        </p:txBody>
      </p:sp>
    </p:spTree>
    <p:extLst>
      <p:ext uri="{BB962C8B-B14F-4D97-AF65-F5344CB8AC3E}">
        <p14:creationId xmlns:p14="http://schemas.microsoft.com/office/powerpoint/2010/main" val="3565777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82717A-3BAF-4A18-9E11-E2BCA7A948A0}"/>
              </a:ext>
            </a:extLst>
          </p:cNvPr>
          <p:cNvSpPr/>
          <p:nvPr/>
        </p:nvSpPr>
        <p:spPr>
          <a:xfrm>
            <a:off x="5255332" y="2473"/>
            <a:ext cx="6948165" cy="6280452"/>
          </a:xfrm>
          <a:custGeom>
            <a:avLst/>
            <a:gdLst>
              <a:gd name="connsiteX0" fmla="*/ 0 w 5725886"/>
              <a:gd name="connsiteY0" fmla="*/ 0 h 6355583"/>
              <a:gd name="connsiteX1" fmla="*/ 5725886 w 5725886"/>
              <a:gd name="connsiteY1" fmla="*/ 0 h 6355583"/>
              <a:gd name="connsiteX2" fmla="*/ 5725886 w 5725886"/>
              <a:gd name="connsiteY2" fmla="*/ 6355583 h 6355583"/>
              <a:gd name="connsiteX3" fmla="*/ 0 w 5725886"/>
              <a:gd name="connsiteY3" fmla="*/ 6355583 h 6355583"/>
              <a:gd name="connsiteX4" fmla="*/ 0 w 5725886"/>
              <a:gd name="connsiteY4" fmla="*/ 0 h 6355583"/>
              <a:gd name="connsiteX0" fmla="*/ 2122715 w 5725886"/>
              <a:gd name="connsiteY0" fmla="*/ 0 h 6355583"/>
              <a:gd name="connsiteX1" fmla="*/ 5725886 w 5725886"/>
              <a:gd name="connsiteY1" fmla="*/ 0 h 6355583"/>
              <a:gd name="connsiteX2" fmla="*/ 5725886 w 5725886"/>
              <a:gd name="connsiteY2" fmla="*/ 6355583 h 6355583"/>
              <a:gd name="connsiteX3" fmla="*/ 0 w 5725886"/>
              <a:gd name="connsiteY3" fmla="*/ 6355583 h 6355583"/>
              <a:gd name="connsiteX4" fmla="*/ 2122715 w 5725886"/>
              <a:gd name="connsiteY4" fmla="*/ 0 h 6355583"/>
              <a:gd name="connsiteX0" fmla="*/ 4000500 w 7603671"/>
              <a:gd name="connsiteY0" fmla="*/ 0 h 6355583"/>
              <a:gd name="connsiteX1" fmla="*/ 7603671 w 7603671"/>
              <a:gd name="connsiteY1" fmla="*/ 0 h 6355583"/>
              <a:gd name="connsiteX2" fmla="*/ 7603671 w 7603671"/>
              <a:gd name="connsiteY2" fmla="*/ 6355583 h 6355583"/>
              <a:gd name="connsiteX3" fmla="*/ 0 w 7603671"/>
              <a:gd name="connsiteY3" fmla="*/ 6339254 h 6355583"/>
              <a:gd name="connsiteX4" fmla="*/ 4000500 w 7603671"/>
              <a:gd name="connsiteY4" fmla="*/ 0 h 6355583"/>
              <a:gd name="connsiteX0" fmla="*/ 2890157 w 7603671"/>
              <a:gd name="connsiteY0" fmla="*/ 0 h 6355583"/>
              <a:gd name="connsiteX1" fmla="*/ 7603671 w 7603671"/>
              <a:gd name="connsiteY1" fmla="*/ 0 h 6355583"/>
              <a:gd name="connsiteX2" fmla="*/ 7603671 w 7603671"/>
              <a:gd name="connsiteY2" fmla="*/ 6355583 h 6355583"/>
              <a:gd name="connsiteX3" fmla="*/ 0 w 7603671"/>
              <a:gd name="connsiteY3" fmla="*/ 6339254 h 6355583"/>
              <a:gd name="connsiteX4" fmla="*/ 2890157 w 7603671"/>
              <a:gd name="connsiteY4" fmla="*/ 0 h 6355583"/>
              <a:gd name="connsiteX0" fmla="*/ 2890157 w 7603671"/>
              <a:gd name="connsiteY0" fmla="*/ 0 h 6355583"/>
              <a:gd name="connsiteX1" fmla="*/ 6285234 w 7603671"/>
              <a:gd name="connsiteY1" fmla="*/ 0 h 6355583"/>
              <a:gd name="connsiteX2" fmla="*/ 7603671 w 7603671"/>
              <a:gd name="connsiteY2" fmla="*/ 6355583 h 6355583"/>
              <a:gd name="connsiteX3" fmla="*/ 0 w 7603671"/>
              <a:gd name="connsiteY3" fmla="*/ 6339254 h 6355583"/>
              <a:gd name="connsiteX4" fmla="*/ 2890157 w 7603671"/>
              <a:gd name="connsiteY4" fmla="*/ 0 h 6355583"/>
              <a:gd name="connsiteX0" fmla="*/ 2890157 w 7603671"/>
              <a:gd name="connsiteY0" fmla="*/ 0 h 6355583"/>
              <a:gd name="connsiteX1" fmla="*/ 6944453 w 7603671"/>
              <a:gd name="connsiteY1" fmla="*/ 0 h 6355583"/>
              <a:gd name="connsiteX2" fmla="*/ 7603671 w 7603671"/>
              <a:gd name="connsiteY2" fmla="*/ 6355583 h 6355583"/>
              <a:gd name="connsiteX3" fmla="*/ 0 w 7603671"/>
              <a:gd name="connsiteY3" fmla="*/ 6339254 h 6355583"/>
              <a:gd name="connsiteX4" fmla="*/ 2890157 w 7603671"/>
              <a:gd name="connsiteY4" fmla="*/ 0 h 6355583"/>
              <a:gd name="connsiteX0" fmla="*/ 2890157 w 6965718"/>
              <a:gd name="connsiteY0" fmla="*/ 0 h 6355583"/>
              <a:gd name="connsiteX1" fmla="*/ 6944453 w 6965718"/>
              <a:gd name="connsiteY1" fmla="*/ 0 h 6355583"/>
              <a:gd name="connsiteX2" fmla="*/ 6965718 w 6965718"/>
              <a:gd name="connsiteY2" fmla="*/ 6355583 h 6355583"/>
              <a:gd name="connsiteX3" fmla="*/ 0 w 6965718"/>
              <a:gd name="connsiteY3" fmla="*/ 6339254 h 6355583"/>
              <a:gd name="connsiteX4" fmla="*/ 2890157 w 6965718"/>
              <a:gd name="connsiteY4" fmla="*/ 0 h 6355583"/>
              <a:gd name="connsiteX0" fmla="*/ 2890157 w 6945525"/>
              <a:gd name="connsiteY0" fmla="*/ 0 h 6412144"/>
              <a:gd name="connsiteX1" fmla="*/ 6944453 w 6945525"/>
              <a:gd name="connsiteY1" fmla="*/ 0 h 6412144"/>
              <a:gd name="connsiteX2" fmla="*/ 6928011 w 6945525"/>
              <a:gd name="connsiteY2" fmla="*/ 6412144 h 6412144"/>
              <a:gd name="connsiteX3" fmla="*/ 0 w 6945525"/>
              <a:gd name="connsiteY3" fmla="*/ 6339254 h 6412144"/>
              <a:gd name="connsiteX4" fmla="*/ 2890157 w 6945525"/>
              <a:gd name="connsiteY4" fmla="*/ 0 h 6412144"/>
              <a:gd name="connsiteX0" fmla="*/ 2890157 w 6945925"/>
              <a:gd name="connsiteY0" fmla="*/ 0 h 6339254"/>
              <a:gd name="connsiteX1" fmla="*/ 6944453 w 6945925"/>
              <a:gd name="connsiteY1" fmla="*/ 0 h 6339254"/>
              <a:gd name="connsiteX2" fmla="*/ 6937438 w 6945925"/>
              <a:gd name="connsiteY2" fmla="*/ 6308449 h 6339254"/>
              <a:gd name="connsiteX3" fmla="*/ 0 w 6945925"/>
              <a:gd name="connsiteY3" fmla="*/ 6339254 h 6339254"/>
              <a:gd name="connsiteX4" fmla="*/ 2890157 w 6945925"/>
              <a:gd name="connsiteY4" fmla="*/ 0 h 6339254"/>
              <a:gd name="connsiteX0" fmla="*/ 2890157 w 6944585"/>
              <a:gd name="connsiteY0" fmla="*/ 0 h 6339254"/>
              <a:gd name="connsiteX1" fmla="*/ 6944453 w 6944585"/>
              <a:gd name="connsiteY1" fmla="*/ 0 h 6339254"/>
              <a:gd name="connsiteX2" fmla="*/ 6678201 w 6944585"/>
              <a:gd name="connsiteY2" fmla="*/ 5870103 h 6339254"/>
              <a:gd name="connsiteX3" fmla="*/ 0 w 6944585"/>
              <a:gd name="connsiteY3" fmla="*/ 6339254 h 6339254"/>
              <a:gd name="connsiteX4" fmla="*/ 2890157 w 6944585"/>
              <a:gd name="connsiteY4" fmla="*/ 0 h 6339254"/>
              <a:gd name="connsiteX0" fmla="*/ 2890157 w 6945693"/>
              <a:gd name="connsiteY0" fmla="*/ 0 h 6339254"/>
              <a:gd name="connsiteX1" fmla="*/ 6944453 w 6945693"/>
              <a:gd name="connsiteY1" fmla="*/ 0 h 6339254"/>
              <a:gd name="connsiteX2" fmla="*/ 6932725 w 6945693"/>
              <a:gd name="connsiteY2" fmla="*/ 6280169 h 6339254"/>
              <a:gd name="connsiteX3" fmla="*/ 0 w 6945693"/>
              <a:gd name="connsiteY3" fmla="*/ 6339254 h 6339254"/>
              <a:gd name="connsiteX4" fmla="*/ 2890157 w 6945693"/>
              <a:gd name="connsiteY4" fmla="*/ 0 h 6339254"/>
              <a:gd name="connsiteX0" fmla="*/ 2890157 w 6945693"/>
              <a:gd name="connsiteY0" fmla="*/ 0 h 6280169"/>
              <a:gd name="connsiteX1" fmla="*/ 6944453 w 6945693"/>
              <a:gd name="connsiteY1" fmla="*/ 0 h 6280169"/>
              <a:gd name="connsiteX2" fmla="*/ 6932725 w 6945693"/>
              <a:gd name="connsiteY2" fmla="*/ 6280169 h 6280169"/>
              <a:gd name="connsiteX3" fmla="*/ 0 w 6945693"/>
              <a:gd name="connsiteY3" fmla="*/ 6277980 h 6280169"/>
              <a:gd name="connsiteX4" fmla="*/ 2890157 w 6945693"/>
              <a:gd name="connsiteY4" fmla="*/ 0 h 6280169"/>
              <a:gd name="connsiteX0" fmla="*/ 2892629 w 6948165"/>
              <a:gd name="connsiteY0" fmla="*/ 0 h 6280452"/>
              <a:gd name="connsiteX1" fmla="*/ 6946925 w 6948165"/>
              <a:gd name="connsiteY1" fmla="*/ 0 h 6280452"/>
              <a:gd name="connsiteX2" fmla="*/ 6935197 w 6948165"/>
              <a:gd name="connsiteY2" fmla="*/ 6280169 h 6280452"/>
              <a:gd name="connsiteX3" fmla="*/ 0 w 6948165"/>
              <a:gd name="connsiteY3" fmla="*/ 6280452 h 6280452"/>
              <a:gd name="connsiteX4" fmla="*/ 2892629 w 6948165"/>
              <a:gd name="connsiteY4" fmla="*/ 0 h 628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8165" h="6280452">
                <a:moveTo>
                  <a:pt x="2892629" y="0"/>
                </a:moveTo>
                <a:lnTo>
                  <a:pt x="6946925" y="0"/>
                </a:lnTo>
                <a:cubicBezTo>
                  <a:pt x="6954013" y="2118528"/>
                  <a:pt x="6928109" y="4161641"/>
                  <a:pt x="6935197" y="6280169"/>
                </a:cubicBezTo>
                <a:lnTo>
                  <a:pt x="0" y="6280452"/>
                </a:lnTo>
                <a:lnTo>
                  <a:pt x="2892629" y="0"/>
                </a:lnTo>
                <a:close/>
              </a:path>
            </a:pathLst>
          </a:custGeom>
          <a:blipFill>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B48BAE04-3584-4178-A904-82368DD6E821}"/>
              </a:ext>
            </a:extLst>
          </p:cNvPr>
          <p:cNvSpPr/>
          <p:nvPr/>
        </p:nvSpPr>
        <p:spPr>
          <a:xfrm>
            <a:off x="4828299" y="2767350"/>
            <a:ext cx="3325098" cy="3325098"/>
          </a:xfrm>
          <a:prstGeom prst="ellips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46EF901E-DFCC-44FF-98CB-15E6E73F031A}"/>
              </a:ext>
            </a:extLst>
          </p:cNvPr>
          <p:cNvSpPr txBox="1">
            <a:spLocks/>
          </p:cNvSpPr>
          <p:nvPr/>
        </p:nvSpPr>
        <p:spPr>
          <a:xfrm>
            <a:off x="464237" y="4104894"/>
            <a:ext cx="9580984" cy="1325564"/>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endParaRPr lang="en-US" sz="6000" dirty="0">
              <a:solidFill>
                <a:schemeClr val="tx1"/>
              </a:solidFill>
              <a:effectLst>
                <a:outerShdw blurRad="38100" dist="38100" dir="2700000" algn="tl">
                  <a:srgbClr val="000000">
                    <a:alpha val="43137"/>
                  </a:srgbClr>
                </a:outerShdw>
              </a:effectLst>
            </a:endParaRPr>
          </a:p>
        </p:txBody>
      </p:sp>
      <p:sp>
        <p:nvSpPr>
          <p:cNvPr id="6" name="Oval 5">
            <a:extLst>
              <a:ext uri="{FF2B5EF4-FFF2-40B4-BE49-F238E27FC236}">
                <a16:creationId xmlns:a16="http://schemas.microsoft.com/office/drawing/2014/main" id="{A895345E-CAD2-43BD-9059-5298D25833D2}"/>
              </a:ext>
            </a:extLst>
          </p:cNvPr>
          <p:cNvSpPr/>
          <p:nvPr/>
        </p:nvSpPr>
        <p:spPr>
          <a:xfrm>
            <a:off x="527942" y="750710"/>
            <a:ext cx="945292" cy="945292"/>
          </a:xfrm>
          <a:prstGeom prst="ellipse">
            <a:avLst/>
          </a:prstGeom>
          <a:solidFill>
            <a:srgbClr val="A5AD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CA77925-6B85-44DC-A49A-DF1526A3E47A}"/>
              </a:ext>
            </a:extLst>
          </p:cNvPr>
          <p:cNvSpPr txBox="1">
            <a:spLocks/>
          </p:cNvSpPr>
          <p:nvPr/>
        </p:nvSpPr>
        <p:spPr>
          <a:xfrm>
            <a:off x="699725" y="816673"/>
            <a:ext cx="8117703" cy="2341814"/>
          </a:xfrm>
          <a:prstGeom prst="rect">
            <a:avLst/>
          </a:prstGeom>
          <a:effectLst>
            <a:outerShdw blurRad="127000" dist="50800" dir="2700000" algn="ctr" rotWithShape="0">
              <a:srgbClr val="000000">
                <a:alpha val="30000"/>
              </a:srgbClr>
            </a:outerShdw>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6000" dirty="0">
                <a:solidFill>
                  <a:schemeClr val="tx1"/>
                </a:solidFill>
              </a:rPr>
              <a:t>Safety Management </a:t>
            </a:r>
            <a:br>
              <a:rPr lang="en-US" sz="6000" dirty="0">
                <a:solidFill>
                  <a:schemeClr val="tx1"/>
                </a:solidFill>
              </a:rPr>
            </a:br>
            <a:r>
              <a:rPr lang="en-US" sz="6000" dirty="0">
                <a:solidFill>
                  <a:schemeClr val="tx1"/>
                </a:solidFill>
              </a:rPr>
              <a:t>Certification</a:t>
            </a:r>
            <a:endParaRPr lang="en-US" sz="6000" dirty="0">
              <a:solidFill>
                <a:schemeClr val="tx1"/>
              </a:solidFill>
              <a:effectLst>
                <a:outerShdw blurRad="38100" dist="38100" dir="2700000" algn="tl">
                  <a:srgbClr val="000000">
                    <a:alpha val="43137"/>
                  </a:srgbClr>
                </a:outerShdw>
              </a:effectLst>
            </a:endParaRPr>
          </a:p>
        </p:txBody>
      </p:sp>
      <p:pic>
        <p:nvPicPr>
          <p:cNvPr id="8" name="Picture 7">
            <a:extLst>
              <a:ext uri="{FF2B5EF4-FFF2-40B4-BE49-F238E27FC236}">
                <a16:creationId xmlns:a16="http://schemas.microsoft.com/office/drawing/2014/main" id="{33B5D56B-666F-4066-8583-6E421FFD333A}"/>
              </a:ext>
            </a:extLst>
          </p:cNvPr>
          <p:cNvPicPr>
            <a:picLocks noChangeAspect="1"/>
          </p:cNvPicPr>
          <p:nvPr/>
        </p:nvPicPr>
        <p:blipFill rotWithShape="1">
          <a:blip r:embed="rId4" cstate="email">
            <a:alphaModFix amt="20000"/>
            <a:extLst>
              <a:ext uri="{28A0092B-C50C-407E-A947-70E740481C1C}">
                <a14:useLocalDpi xmlns:a14="http://schemas.microsoft.com/office/drawing/2010/main"/>
              </a:ext>
            </a:extLst>
          </a:blip>
          <a:srcRect/>
          <a:stretch/>
        </p:blipFill>
        <p:spPr>
          <a:xfrm rot="10800000">
            <a:off x="-1" y="5203677"/>
            <a:ext cx="4232313" cy="812800"/>
          </a:xfrm>
          <a:prstGeom prst="rect">
            <a:avLst/>
          </a:prstGeom>
          <a:effectLst/>
        </p:spPr>
      </p:pic>
      <p:sp>
        <p:nvSpPr>
          <p:cNvPr id="9" name="Text Placeholder 7">
            <a:extLst>
              <a:ext uri="{FF2B5EF4-FFF2-40B4-BE49-F238E27FC236}">
                <a16:creationId xmlns:a16="http://schemas.microsoft.com/office/drawing/2014/main" id="{9405B84A-25AF-4FBD-B570-575D75ABB083}"/>
              </a:ext>
            </a:extLst>
          </p:cNvPr>
          <p:cNvSpPr txBox="1">
            <a:spLocks/>
          </p:cNvSpPr>
          <p:nvPr/>
        </p:nvSpPr>
        <p:spPr>
          <a:xfrm>
            <a:off x="5001990" y="4881318"/>
            <a:ext cx="2898204" cy="61581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90000"/>
              </a:lnSpc>
              <a:buNone/>
            </a:pPr>
            <a:r>
              <a:rPr lang="en-US" sz="2000" b="1" dirty="0">
                <a:latin typeface="Arial Narrow" panose="020B0604020202020204" pitchFamily="34" charset="0"/>
                <a:cs typeface="Arial" panose="020B0604020202020204" pitchFamily="34" charset="0"/>
              </a:rPr>
              <a:t>Safety Management Specialist </a:t>
            </a:r>
            <a:r>
              <a:rPr lang="en-US" sz="2000" b="1" baseline="30000" dirty="0">
                <a:effectLst/>
                <a:latin typeface="Arial Narrow" panose="020B0604020202020204" pitchFamily="34" charset="0"/>
              </a:rPr>
              <a:t>®</a:t>
            </a:r>
            <a:endParaRPr lang="en-US" sz="2000" b="1" baseline="30000" dirty="0">
              <a:latin typeface="Arial Narrow"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0AA96216-D0D1-4559-8132-824BE060B1F5}"/>
              </a:ext>
            </a:extLst>
          </p:cNvPr>
          <p:cNvSpPr/>
          <p:nvPr/>
        </p:nvSpPr>
        <p:spPr>
          <a:xfrm>
            <a:off x="780135" y="3041826"/>
            <a:ext cx="3706323" cy="1631216"/>
          </a:xfrm>
          <a:prstGeom prst="rect">
            <a:avLst/>
          </a:prstGeom>
        </p:spPr>
        <p:txBody>
          <a:bodyPr wrap="square">
            <a:spAutoFit/>
          </a:bodyPr>
          <a:lstStyle/>
          <a:p>
            <a:r>
              <a:rPr lang="en-US" sz="2000" b="1" dirty="0">
                <a:latin typeface="Arial" panose="020B0604020202020204" pitchFamily="34" charset="0"/>
                <a:cs typeface="Arial" panose="020B0604020202020204" pitchFamily="34" charset="0"/>
              </a:rPr>
              <a:t>Validates the experience of safety practitioners with more than 10 years of experience, with or without </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a college degree</a:t>
            </a:r>
          </a:p>
        </p:txBody>
      </p:sp>
      <p:pic>
        <p:nvPicPr>
          <p:cNvPr id="11" name="Picture 10">
            <a:extLst>
              <a:ext uri="{FF2B5EF4-FFF2-40B4-BE49-F238E27FC236}">
                <a16:creationId xmlns:a16="http://schemas.microsoft.com/office/drawing/2014/main" id="{6256863F-E31B-4FB7-BFA1-CB01F5FDBF4D}"/>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4566868" y="3543273"/>
            <a:ext cx="3455046" cy="1338045"/>
          </a:xfrm>
          <a:prstGeom prst="rect">
            <a:avLst/>
          </a:prstGeom>
        </p:spPr>
      </p:pic>
    </p:spTree>
    <p:extLst>
      <p:ext uri="{BB962C8B-B14F-4D97-AF65-F5344CB8AC3E}">
        <p14:creationId xmlns:p14="http://schemas.microsoft.com/office/powerpoint/2010/main" val="359509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A2309ADE-4A08-4114-B887-6FC7446643D1}"/>
              </a:ext>
            </a:extLst>
          </p:cNvPr>
          <p:cNvSpPr txBox="1">
            <a:spLocks/>
          </p:cNvSpPr>
          <p:nvPr/>
        </p:nvSpPr>
        <p:spPr>
          <a:xfrm>
            <a:off x="464237" y="4104894"/>
            <a:ext cx="9580984" cy="1325564"/>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endParaRPr lang="en-US" sz="6000" dirty="0">
              <a:solidFill>
                <a:schemeClr val="tx1"/>
              </a:solidFill>
              <a:effectLst>
                <a:outerShdw blurRad="38100" dist="38100" dir="2700000" algn="tl">
                  <a:srgbClr val="000000">
                    <a:alpha val="43137"/>
                  </a:srgbClr>
                </a:outerShdw>
              </a:effectLst>
            </a:endParaRPr>
          </a:p>
        </p:txBody>
      </p:sp>
      <p:sp>
        <p:nvSpPr>
          <p:cNvPr id="20" name="Oval 19">
            <a:extLst>
              <a:ext uri="{FF2B5EF4-FFF2-40B4-BE49-F238E27FC236}">
                <a16:creationId xmlns:a16="http://schemas.microsoft.com/office/drawing/2014/main" id="{0AF9283C-5568-4304-B438-45B444A328B6}"/>
              </a:ext>
            </a:extLst>
          </p:cNvPr>
          <p:cNvSpPr/>
          <p:nvPr/>
        </p:nvSpPr>
        <p:spPr>
          <a:xfrm>
            <a:off x="527942" y="750710"/>
            <a:ext cx="945292" cy="94529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F39F32F-C0F6-4BE8-950B-BAFD78BD08FE}"/>
              </a:ext>
            </a:extLst>
          </p:cNvPr>
          <p:cNvSpPr/>
          <p:nvPr/>
        </p:nvSpPr>
        <p:spPr>
          <a:xfrm>
            <a:off x="-13252" y="2575315"/>
            <a:ext cx="12220230" cy="788372"/>
          </a:xfrm>
          <a:prstGeom prst="rect">
            <a:avLst/>
          </a:prstGeom>
          <a:gradFill>
            <a:gsLst>
              <a:gs pos="77000">
                <a:schemeClr val="bg1"/>
              </a:gs>
              <a:gs pos="0">
                <a:schemeClr val="bg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7">
            <a:extLst>
              <a:ext uri="{FF2B5EF4-FFF2-40B4-BE49-F238E27FC236}">
                <a16:creationId xmlns:a16="http://schemas.microsoft.com/office/drawing/2014/main" id="{2DF54BC6-8278-4809-B238-8F006901B3CF}"/>
              </a:ext>
            </a:extLst>
          </p:cNvPr>
          <p:cNvSpPr txBox="1">
            <a:spLocks/>
          </p:cNvSpPr>
          <p:nvPr/>
        </p:nvSpPr>
        <p:spPr>
          <a:xfrm>
            <a:off x="2825643" y="2591347"/>
            <a:ext cx="5199418" cy="743135"/>
          </a:xfrm>
          <a:prstGeom prst="rect">
            <a:avLst/>
          </a:prstGeom>
        </p:spPr>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buNone/>
            </a:pPr>
            <a:r>
              <a:rPr lang="en-US" sz="1800" b="1" dirty="0">
                <a:latin typeface="Arial" panose="020B0604020202020204" pitchFamily="34" charset="0"/>
                <a:cs typeface="Arial" panose="020B0604020202020204" pitchFamily="34" charset="0"/>
              </a:rPr>
              <a:t>Occupational Hygiene and Safety Technician</a:t>
            </a:r>
            <a:r>
              <a:rPr lang="en-US" sz="1800" b="1" dirty="0">
                <a:effectLst/>
                <a:latin typeface="Arial Narrow" panose="020B0604020202020204" pitchFamily="34" charset="0"/>
              </a:rPr>
              <a:t>™</a:t>
            </a:r>
            <a:r>
              <a:rPr lang="en-US" sz="1800" b="1" baseline="30000" dirty="0">
                <a:latin typeface="Arial" panose="020B0604020202020204" pitchFamily="34" charset="0"/>
                <a:cs typeface="Arial" panose="020B0604020202020204" pitchFamily="34" charset="0"/>
              </a:rPr>
              <a:t> </a:t>
            </a:r>
          </a:p>
        </p:txBody>
      </p:sp>
      <p:pic>
        <p:nvPicPr>
          <p:cNvPr id="23" name="Picture 22">
            <a:extLst>
              <a:ext uri="{FF2B5EF4-FFF2-40B4-BE49-F238E27FC236}">
                <a16:creationId xmlns:a16="http://schemas.microsoft.com/office/drawing/2014/main" id="{3754536C-7663-4E55-B051-DC4025BE6BE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41724" y="2646042"/>
            <a:ext cx="1993038" cy="674514"/>
          </a:xfrm>
          <a:prstGeom prst="rect">
            <a:avLst/>
          </a:prstGeom>
        </p:spPr>
      </p:pic>
      <p:sp>
        <p:nvSpPr>
          <p:cNvPr id="24" name="Rectangle 23">
            <a:extLst>
              <a:ext uri="{FF2B5EF4-FFF2-40B4-BE49-F238E27FC236}">
                <a16:creationId xmlns:a16="http://schemas.microsoft.com/office/drawing/2014/main" id="{0C59E93C-D6BC-4336-A5CA-C5D71BE88A41}"/>
              </a:ext>
            </a:extLst>
          </p:cNvPr>
          <p:cNvSpPr/>
          <p:nvPr/>
        </p:nvSpPr>
        <p:spPr>
          <a:xfrm>
            <a:off x="0" y="3489429"/>
            <a:ext cx="12220230" cy="829275"/>
          </a:xfrm>
          <a:prstGeom prst="rect">
            <a:avLst/>
          </a:prstGeom>
          <a:gradFill>
            <a:gsLst>
              <a:gs pos="77000">
                <a:schemeClr val="bg1"/>
              </a:gs>
              <a:gs pos="0">
                <a:schemeClr val="bg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8C22C11-7C60-4B0A-AF32-19A0DAFC1DD8}"/>
              </a:ext>
            </a:extLst>
          </p:cNvPr>
          <p:cNvSpPr/>
          <p:nvPr/>
        </p:nvSpPr>
        <p:spPr>
          <a:xfrm>
            <a:off x="-8824" y="5382914"/>
            <a:ext cx="12220230" cy="838271"/>
          </a:xfrm>
          <a:prstGeom prst="rect">
            <a:avLst/>
          </a:prstGeom>
          <a:gradFill>
            <a:gsLst>
              <a:gs pos="77000">
                <a:schemeClr val="bg1"/>
              </a:gs>
              <a:gs pos="0">
                <a:schemeClr val="bg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ubtitle 2">
            <a:extLst>
              <a:ext uri="{FF2B5EF4-FFF2-40B4-BE49-F238E27FC236}">
                <a16:creationId xmlns:a16="http://schemas.microsoft.com/office/drawing/2014/main" id="{C8CB7038-2778-476D-B213-9042B9C2EDAA}"/>
              </a:ext>
            </a:extLst>
          </p:cNvPr>
          <p:cNvSpPr txBox="1">
            <a:spLocks/>
          </p:cNvSpPr>
          <p:nvPr/>
        </p:nvSpPr>
        <p:spPr>
          <a:xfrm>
            <a:off x="2825644" y="3481469"/>
            <a:ext cx="5458709" cy="836948"/>
          </a:xfrm>
          <a:prstGeom prst="rect">
            <a:avLst/>
          </a:prstGeom>
        </p:spPr>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buNone/>
            </a:pPr>
            <a:r>
              <a:rPr lang="en-US" sz="1800" b="1" dirty="0">
                <a:latin typeface="Arial" panose="020B0604020202020204" pitchFamily="34" charset="0"/>
                <a:cs typeface="Arial" panose="020B0604020202020204" pitchFamily="34" charset="0"/>
              </a:rPr>
              <a:t>Construction Health and Safety Technician </a:t>
            </a:r>
            <a:r>
              <a:rPr lang="en-US" sz="1800" b="1" baseline="30000" dirty="0">
                <a:effectLst/>
                <a:latin typeface="Arial Narrow" panose="020B0604020202020204" pitchFamily="34" charset="0"/>
              </a:rPr>
              <a:t>®</a:t>
            </a:r>
            <a:r>
              <a:rPr lang="en-US" sz="1800" b="1" baseline="30000" dirty="0">
                <a:latin typeface="Arial Narrow" panose="020B0604020202020204" pitchFamily="34" charset="0"/>
                <a:cs typeface="Arial" panose="020B0604020202020204" pitchFamily="34" charset="0"/>
              </a:rPr>
              <a:t> </a:t>
            </a:r>
          </a:p>
        </p:txBody>
      </p:sp>
      <p:pic>
        <p:nvPicPr>
          <p:cNvPr id="27" name="Picture 26">
            <a:extLst>
              <a:ext uri="{FF2B5EF4-FFF2-40B4-BE49-F238E27FC236}">
                <a16:creationId xmlns:a16="http://schemas.microsoft.com/office/drawing/2014/main" id="{29749FBA-5EE0-4F94-A443-ECC0A5CC5B42}"/>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54352" y="3590128"/>
            <a:ext cx="1879072" cy="650321"/>
          </a:xfrm>
          <a:prstGeom prst="rect">
            <a:avLst/>
          </a:prstGeom>
        </p:spPr>
      </p:pic>
      <p:sp>
        <p:nvSpPr>
          <p:cNvPr id="28" name="Rectangle 27">
            <a:extLst>
              <a:ext uri="{FF2B5EF4-FFF2-40B4-BE49-F238E27FC236}">
                <a16:creationId xmlns:a16="http://schemas.microsoft.com/office/drawing/2014/main" id="{AB304B37-6459-4621-8FC9-36CA05B71EF2}"/>
              </a:ext>
            </a:extLst>
          </p:cNvPr>
          <p:cNvSpPr/>
          <p:nvPr/>
        </p:nvSpPr>
        <p:spPr>
          <a:xfrm>
            <a:off x="2214" y="4436485"/>
            <a:ext cx="12220230" cy="829275"/>
          </a:xfrm>
          <a:prstGeom prst="rect">
            <a:avLst/>
          </a:prstGeom>
          <a:gradFill>
            <a:gsLst>
              <a:gs pos="77000">
                <a:schemeClr val="bg1"/>
              </a:gs>
              <a:gs pos="0">
                <a:schemeClr val="bg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ubtitle 2">
            <a:extLst>
              <a:ext uri="{FF2B5EF4-FFF2-40B4-BE49-F238E27FC236}">
                <a16:creationId xmlns:a16="http://schemas.microsoft.com/office/drawing/2014/main" id="{19884317-1541-4EE6-9E08-B354C139F8A4}"/>
              </a:ext>
            </a:extLst>
          </p:cNvPr>
          <p:cNvSpPr txBox="1">
            <a:spLocks/>
          </p:cNvSpPr>
          <p:nvPr/>
        </p:nvSpPr>
        <p:spPr>
          <a:xfrm>
            <a:off x="2885217" y="4460488"/>
            <a:ext cx="4424378" cy="814270"/>
          </a:xfrm>
          <a:prstGeom prst="rect">
            <a:avLst/>
          </a:prstGeom>
        </p:spPr>
        <p:txBody>
          <a:bodyPr anchor="ct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90000"/>
              </a:lnSpc>
            </a:pPr>
            <a:r>
              <a:rPr lang="en-US" dirty="0"/>
              <a:t>Safety Trained Supervisor</a:t>
            </a:r>
            <a:r>
              <a:rPr lang="en-US" sz="1800" b="1" baseline="30000" dirty="0">
                <a:effectLst/>
                <a:latin typeface="Arial Narrow" panose="020B0604020202020204" pitchFamily="34" charset="0"/>
              </a:rPr>
              <a:t> ®</a:t>
            </a:r>
            <a:r>
              <a:rPr lang="en-US" baseline="30000" dirty="0"/>
              <a:t> </a:t>
            </a:r>
          </a:p>
        </p:txBody>
      </p:sp>
      <p:pic>
        <p:nvPicPr>
          <p:cNvPr id="30" name="Picture 29">
            <a:extLst>
              <a:ext uri="{FF2B5EF4-FFF2-40B4-BE49-F238E27FC236}">
                <a16:creationId xmlns:a16="http://schemas.microsoft.com/office/drawing/2014/main" id="{B8EDC633-46D2-4C8A-A749-1EF73C2BE165}"/>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782250" y="4499706"/>
            <a:ext cx="1538634" cy="692385"/>
          </a:xfrm>
          <a:prstGeom prst="rect">
            <a:avLst/>
          </a:prstGeom>
        </p:spPr>
      </p:pic>
      <p:sp>
        <p:nvSpPr>
          <p:cNvPr id="31" name="Subtitle 2">
            <a:extLst>
              <a:ext uri="{FF2B5EF4-FFF2-40B4-BE49-F238E27FC236}">
                <a16:creationId xmlns:a16="http://schemas.microsoft.com/office/drawing/2014/main" id="{F3F97BC0-654C-45C6-BF52-CE50B6886B40}"/>
              </a:ext>
            </a:extLst>
          </p:cNvPr>
          <p:cNvSpPr txBox="1">
            <a:spLocks/>
          </p:cNvSpPr>
          <p:nvPr/>
        </p:nvSpPr>
        <p:spPr>
          <a:xfrm>
            <a:off x="2873026" y="5391911"/>
            <a:ext cx="4663604" cy="829273"/>
          </a:xfrm>
          <a:prstGeom prst="rect">
            <a:avLst/>
          </a:prstGeom>
        </p:spPr>
        <p:txBody>
          <a:bodyPr anchor="ct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90000"/>
              </a:lnSpc>
            </a:pPr>
            <a:r>
              <a:rPr lang="en-US" dirty="0"/>
              <a:t>Safety Trained Supervisor Construction</a:t>
            </a:r>
            <a:r>
              <a:rPr lang="en-US" sz="1800" b="1" baseline="30000" dirty="0">
                <a:effectLst/>
                <a:latin typeface="Arial Narrow" panose="020B0604020202020204" pitchFamily="34" charset="0"/>
              </a:rPr>
              <a:t> ®</a:t>
            </a:r>
            <a:r>
              <a:rPr lang="en-US" baseline="30000" dirty="0"/>
              <a:t> </a:t>
            </a:r>
          </a:p>
        </p:txBody>
      </p:sp>
      <p:sp>
        <p:nvSpPr>
          <p:cNvPr id="32" name="Oval 31">
            <a:extLst>
              <a:ext uri="{FF2B5EF4-FFF2-40B4-BE49-F238E27FC236}">
                <a16:creationId xmlns:a16="http://schemas.microsoft.com/office/drawing/2014/main" id="{5A94B8C0-EEEC-470A-8701-172C979FB3D6}"/>
              </a:ext>
            </a:extLst>
          </p:cNvPr>
          <p:cNvSpPr>
            <a:spLocks noChangeAspect="1"/>
          </p:cNvSpPr>
          <p:nvPr/>
        </p:nvSpPr>
        <p:spPr>
          <a:xfrm>
            <a:off x="7857497" y="1231569"/>
            <a:ext cx="5110587" cy="4999489"/>
          </a:xfrm>
          <a:prstGeom prst="ellipse">
            <a:avLst/>
          </a:prstGeom>
          <a:blipFill>
            <a:blip r:embed="rId6"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a:extLst>
              <a:ext uri="{FF2B5EF4-FFF2-40B4-BE49-F238E27FC236}">
                <a16:creationId xmlns:a16="http://schemas.microsoft.com/office/drawing/2014/main" id="{3DAEACFA-0553-4B13-8910-3B85B5D15416}"/>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747177" y="5452753"/>
            <a:ext cx="1885944" cy="688961"/>
          </a:xfrm>
          <a:prstGeom prst="rect">
            <a:avLst/>
          </a:prstGeom>
        </p:spPr>
      </p:pic>
      <p:pic>
        <p:nvPicPr>
          <p:cNvPr id="34" name="Picture 33">
            <a:extLst>
              <a:ext uri="{FF2B5EF4-FFF2-40B4-BE49-F238E27FC236}">
                <a16:creationId xmlns:a16="http://schemas.microsoft.com/office/drawing/2014/main" id="{92A5CC3B-CC53-4FB8-B7BF-EA5BBCA324B7}"/>
              </a:ext>
            </a:extLst>
          </p:cNvPr>
          <p:cNvPicPr>
            <a:picLocks noChangeAspect="1"/>
          </p:cNvPicPr>
          <p:nvPr/>
        </p:nvPicPr>
        <p:blipFill rotWithShape="1">
          <a:blip r:embed="rId8" cstate="email">
            <a:alphaModFix amt="20000"/>
            <a:extLst>
              <a:ext uri="{28A0092B-C50C-407E-A947-70E740481C1C}">
                <a14:useLocalDpi xmlns:a14="http://schemas.microsoft.com/office/drawing/2010/main"/>
              </a:ext>
            </a:extLst>
          </a:blip>
          <a:srcRect/>
          <a:stretch/>
        </p:blipFill>
        <p:spPr>
          <a:xfrm>
            <a:off x="3808563" y="7856"/>
            <a:ext cx="8383437" cy="812800"/>
          </a:xfrm>
          <a:prstGeom prst="rect">
            <a:avLst/>
          </a:prstGeom>
          <a:effectLst/>
        </p:spPr>
      </p:pic>
      <p:sp>
        <p:nvSpPr>
          <p:cNvPr id="35" name="Title 1">
            <a:extLst>
              <a:ext uri="{FF2B5EF4-FFF2-40B4-BE49-F238E27FC236}">
                <a16:creationId xmlns:a16="http://schemas.microsoft.com/office/drawing/2014/main" id="{BA231003-0EDC-4CD9-8FA7-34F4140FD259}"/>
              </a:ext>
            </a:extLst>
          </p:cNvPr>
          <p:cNvSpPr txBox="1">
            <a:spLocks/>
          </p:cNvSpPr>
          <p:nvPr/>
        </p:nvSpPr>
        <p:spPr>
          <a:xfrm>
            <a:off x="699726" y="816673"/>
            <a:ext cx="10964332" cy="2341814"/>
          </a:xfrm>
          <a:prstGeom prst="rect">
            <a:avLst/>
          </a:prstGeom>
          <a:effectLst>
            <a:outerShdw blurRad="127000" dist="50800" dir="2700000" algn="ctr" rotWithShape="0">
              <a:srgbClr val="000000">
                <a:alpha val="30000"/>
              </a:srgbClr>
            </a:outerShdw>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6000" dirty="0">
                <a:solidFill>
                  <a:schemeClr val="bg1"/>
                </a:solidFill>
              </a:rPr>
              <a:t>Technician and Supervisory Certifications</a:t>
            </a:r>
            <a:endParaRPr lang="en-US" sz="6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81291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0E273216-7EDA-D741-8E2B-B1013FB3C7FB}"/>
              </a:ext>
            </a:extLst>
          </p:cNvPr>
          <p:cNvSpPr>
            <a:spLocks noChangeAspect="1"/>
          </p:cNvSpPr>
          <p:nvPr/>
        </p:nvSpPr>
        <p:spPr>
          <a:xfrm>
            <a:off x="5268423" y="3597"/>
            <a:ext cx="6923577" cy="6282069"/>
          </a:xfrm>
          <a:custGeom>
            <a:avLst/>
            <a:gdLst>
              <a:gd name="connsiteX0" fmla="*/ 0 w 5725886"/>
              <a:gd name="connsiteY0" fmla="*/ 0 h 6355583"/>
              <a:gd name="connsiteX1" fmla="*/ 5725886 w 5725886"/>
              <a:gd name="connsiteY1" fmla="*/ 0 h 6355583"/>
              <a:gd name="connsiteX2" fmla="*/ 5725886 w 5725886"/>
              <a:gd name="connsiteY2" fmla="*/ 6355583 h 6355583"/>
              <a:gd name="connsiteX3" fmla="*/ 0 w 5725886"/>
              <a:gd name="connsiteY3" fmla="*/ 6355583 h 6355583"/>
              <a:gd name="connsiteX4" fmla="*/ 0 w 5725886"/>
              <a:gd name="connsiteY4" fmla="*/ 0 h 6355583"/>
              <a:gd name="connsiteX0" fmla="*/ 2122715 w 5725886"/>
              <a:gd name="connsiteY0" fmla="*/ 0 h 6355583"/>
              <a:gd name="connsiteX1" fmla="*/ 5725886 w 5725886"/>
              <a:gd name="connsiteY1" fmla="*/ 0 h 6355583"/>
              <a:gd name="connsiteX2" fmla="*/ 5725886 w 5725886"/>
              <a:gd name="connsiteY2" fmla="*/ 6355583 h 6355583"/>
              <a:gd name="connsiteX3" fmla="*/ 0 w 5725886"/>
              <a:gd name="connsiteY3" fmla="*/ 6355583 h 6355583"/>
              <a:gd name="connsiteX4" fmla="*/ 2122715 w 5725886"/>
              <a:gd name="connsiteY4" fmla="*/ 0 h 6355583"/>
              <a:gd name="connsiteX0" fmla="*/ 4000500 w 7603671"/>
              <a:gd name="connsiteY0" fmla="*/ 0 h 6355583"/>
              <a:gd name="connsiteX1" fmla="*/ 7603671 w 7603671"/>
              <a:gd name="connsiteY1" fmla="*/ 0 h 6355583"/>
              <a:gd name="connsiteX2" fmla="*/ 7603671 w 7603671"/>
              <a:gd name="connsiteY2" fmla="*/ 6355583 h 6355583"/>
              <a:gd name="connsiteX3" fmla="*/ 0 w 7603671"/>
              <a:gd name="connsiteY3" fmla="*/ 6339254 h 6355583"/>
              <a:gd name="connsiteX4" fmla="*/ 4000500 w 7603671"/>
              <a:gd name="connsiteY4" fmla="*/ 0 h 6355583"/>
              <a:gd name="connsiteX0" fmla="*/ 2890157 w 7603671"/>
              <a:gd name="connsiteY0" fmla="*/ 0 h 6355583"/>
              <a:gd name="connsiteX1" fmla="*/ 7603671 w 7603671"/>
              <a:gd name="connsiteY1" fmla="*/ 0 h 6355583"/>
              <a:gd name="connsiteX2" fmla="*/ 7603671 w 7603671"/>
              <a:gd name="connsiteY2" fmla="*/ 6355583 h 6355583"/>
              <a:gd name="connsiteX3" fmla="*/ 0 w 7603671"/>
              <a:gd name="connsiteY3" fmla="*/ 6339254 h 6355583"/>
              <a:gd name="connsiteX4" fmla="*/ 2890157 w 7603671"/>
              <a:gd name="connsiteY4" fmla="*/ 0 h 6355583"/>
              <a:gd name="connsiteX0" fmla="*/ 2890157 w 7603671"/>
              <a:gd name="connsiteY0" fmla="*/ 0 h 6355583"/>
              <a:gd name="connsiteX1" fmla="*/ 6754586 w 7603671"/>
              <a:gd name="connsiteY1" fmla="*/ 0 h 6355583"/>
              <a:gd name="connsiteX2" fmla="*/ 7603671 w 7603671"/>
              <a:gd name="connsiteY2" fmla="*/ 6355583 h 6355583"/>
              <a:gd name="connsiteX3" fmla="*/ 0 w 7603671"/>
              <a:gd name="connsiteY3" fmla="*/ 6339254 h 6355583"/>
              <a:gd name="connsiteX4" fmla="*/ 2890157 w 7603671"/>
              <a:gd name="connsiteY4" fmla="*/ 0 h 6355583"/>
              <a:gd name="connsiteX0" fmla="*/ 2890157 w 7603671"/>
              <a:gd name="connsiteY0" fmla="*/ 0 h 6355583"/>
              <a:gd name="connsiteX1" fmla="*/ 6934200 w 7603671"/>
              <a:gd name="connsiteY1" fmla="*/ 0 h 6355583"/>
              <a:gd name="connsiteX2" fmla="*/ 7603671 w 7603671"/>
              <a:gd name="connsiteY2" fmla="*/ 6355583 h 6355583"/>
              <a:gd name="connsiteX3" fmla="*/ 0 w 7603671"/>
              <a:gd name="connsiteY3" fmla="*/ 6339254 h 6355583"/>
              <a:gd name="connsiteX4" fmla="*/ 2890157 w 7603671"/>
              <a:gd name="connsiteY4" fmla="*/ 0 h 6355583"/>
              <a:gd name="connsiteX0" fmla="*/ 2890157 w 6934200"/>
              <a:gd name="connsiteY0" fmla="*/ 0 h 6339254"/>
              <a:gd name="connsiteX1" fmla="*/ 6934200 w 6934200"/>
              <a:gd name="connsiteY1" fmla="*/ 0 h 6339254"/>
              <a:gd name="connsiteX2" fmla="*/ 6917871 w 6934200"/>
              <a:gd name="connsiteY2" fmla="*/ 6306597 h 6339254"/>
              <a:gd name="connsiteX3" fmla="*/ 0 w 6934200"/>
              <a:gd name="connsiteY3" fmla="*/ 6339254 h 6339254"/>
              <a:gd name="connsiteX4" fmla="*/ 2890157 w 6934200"/>
              <a:gd name="connsiteY4" fmla="*/ 0 h 6339254"/>
              <a:gd name="connsiteX0" fmla="*/ 2890157 w 6966857"/>
              <a:gd name="connsiteY0" fmla="*/ 0 h 6404568"/>
              <a:gd name="connsiteX1" fmla="*/ 6934200 w 6966857"/>
              <a:gd name="connsiteY1" fmla="*/ 0 h 6404568"/>
              <a:gd name="connsiteX2" fmla="*/ 6966857 w 6966857"/>
              <a:gd name="connsiteY2" fmla="*/ 6404568 h 6404568"/>
              <a:gd name="connsiteX3" fmla="*/ 0 w 6966857"/>
              <a:gd name="connsiteY3" fmla="*/ 6339254 h 6404568"/>
              <a:gd name="connsiteX4" fmla="*/ 2890157 w 6966857"/>
              <a:gd name="connsiteY4" fmla="*/ 0 h 6404568"/>
              <a:gd name="connsiteX0" fmla="*/ 2906486 w 6983186"/>
              <a:gd name="connsiteY0" fmla="*/ 0 h 6420897"/>
              <a:gd name="connsiteX1" fmla="*/ 6950529 w 6983186"/>
              <a:gd name="connsiteY1" fmla="*/ 0 h 6420897"/>
              <a:gd name="connsiteX2" fmla="*/ 6983186 w 6983186"/>
              <a:gd name="connsiteY2" fmla="*/ 6404568 h 6420897"/>
              <a:gd name="connsiteX3" fmla="*/ 0 w 6983186"/>
              <a:gd name="connsiteY3" fmla="*/ 6420897 h 6420897"/>
              <a:gd name="connsiteX4" fmla="*/ 2906486 w 6983186"/>
              <a:gd name="connsiteY4" fmla="*/ 0 h 6420897"/>
              <a:gd name="connsiteX0" fmla="*/ 2846196 w 6922896"/>
              <a:gd name="connsiteY0" fmla="*/ 0 h 6404568"/>
              <a:gd name="connsiteX1" fmla="*/ 6890239 w 6922896"/>
              <a:gd name="connsiteY1" fmla="*/ 0 h 6404568"/>
              <a:gd name="connsiteX2" fmla="*/ 6922896 w 6922896"/>
              <a:gd name="connsiteY2" fmla="*/ 6404568 h 6404568"/>
              <a:gd name="connsiteX3" fmla="*/ 0 w 6922896"/>
              <a:gd name="connsiteY3" fmla="*/ 6285244 h 6404568"/>
              <a:gd name="connsiteX4" fmla="*/ 2846196 w 6922896"/>
              <a:gd name="connsiteY4" fmla="*/ 0 h 6404568"/>
              <a:gd name="connsiteX0" fmla="*/ 2846196 w 6922896"/>
              <a:gd name="connsiteY0" fmla="*/ 0 h 6339254"/>
              <a:gd name="connsiteX1" fmla="*/ 6890239 w 6922896"/>
              <a:gd name="connsiteY1" fmla="*/ 0 h 6339254"/>
              <a:gd name="connsiteX2" fmla="*/ 6922896 w 6922896"/>
              <a:gd name="connsiteY2" fmla="*/ 6339254 h 6339254"/>
              <a:gd name="connsiteX3" fmla="*/ 0 w 6922896"/>
              <a:gd name="connsiteY3" fmla="*/ 6285244 h 6339254"/>
              <a:gd name="connsiteX4" fmla="*/ 2846196 w 6922896"/>
              <a:gd name="connsiteY4" fmla="*/ 0 h 6339254"/>
              <a:gd name="connsiteX0" fmla="*/ 2846196 w 6890239"/>
              <a:gd name="connsiteY0" fmla="*/ 0 h 6301573"/>
              <a:gd name="connsiteX1" fmla="*/ 6890239 w 6890239"/>
              <a:gd name="connsiteY1" fmla="*/ 0 h 6301573"/>
              <a:gd name="connsiteX2" fmla="*/ 6877678 w 6890239"/>
              <a:gd name="connsiteY2" fmla="*/ 6301573 h 6301573"/>
              <a:gd name="connsiteX3" fmla="*/ 0 w 6890239"/>
              <a:gd name="connsiteY3" fmla="*/ 6285244 h 6301573"/>
              <a:gd name="connsiteX4" fmla="*/ 2846196 w 6890239"/>
              <a:gd name="connsiteY4" fmla="*/ 0 h 6301573"/>
              <a:gd name="connsiteX0" fmla="*/ 2846196 w 6890239"/>
              <a:gd name="connsiteY0" fmla="*/ 0 h 6285244"/>
              <a:gd name="connsiteX1" fmla="*/ 6890239 w 6890239"/>
              <a:gd name="connsiteY1" fmla="*/ 0 h 6285244"/>
              <a:gd name="connsiteX2" fmla="*/ 6819900 w 6890239"/>
              <a:gd name="connsiteY2" fmla="*/ 6251331 h 6285244"/>
              <a:gd name="connsiteX3" fmla="*/ 0 w 6890239"/>
              <a:gd name="connsiteY3" fmla="*/ 6285244 h 6285244"/>
              <a:gd name="connsiteX4" fmla="*/ 2846196 w 6890239"/>
              <a:gd name="connsiteY4" fmla="*/ 0 h 6285244"/>
              <a:gd name="connsiteX0" fmla="*/ 2846196 w 6890239"/>
              <a:gd name="connsiteY0" fmla="*/ 0 h 6285244"/>
              <a:gd name="connsiteX1" fmla="*/ 6890239 w 6890239"/>
              <a:gd name="connsiteY1" fmla="*/ 0 h 6285244"/>
              <a:gd name="connsiteX2" fmla="*/ 6887727 w 6890239"/>
              <a:gd name="connsiteY2" fmla="*/ 6281476 h 6285244"/>
              <a:gd name="connsiteX3" fmla="*/ 0 w 6890239"/>
              <a:gd name="connsiteY3" fmla="*/ 6285244 h 6285244"/>
              <a:gd name="connsiteX4" fmla="*/ 2846196 w 6890239"/>
              <a:gd name="connsiteY4" fmla="*/ 0 h 6285244"/>
              <a:gd name="connsiteX0" fmla="*/ 2919221 w 6963264"/>
              <a:gd name="connsiteY0" fmla="*/ 0 h 6281476"/>
              <a:gd name="connsiteX1" fmla="*/ 6963264 w 6963264"/>
              <a:gd name="connsiteY1" fmla="*/ 0 h 6281476"/>
              <a:gd name="connsiteX2" fmla="*/ 6960752 w 6963264"/>
              <a:gd name="connsiteY2" fmla="*/ 6281476 h 6281476"/>
              <a:gd name="connsiteX3" fmla="*/ 0 w 6963264"/>
              <a:gd name="connsiteY3" fmla="*/ 6199519 h 6281476"/>
              <a:gd name="connsiteX4" fmla="*/ 2919221 w 6963264"/>
              <a:gd name="connsiteY4" fmla="*/ 0 h 6281476"/>
              <a:gd name="connsiteX0" fmla="*/ 2879534 w 6923577"/>
              <a:gd name="connsiteY0" fmla="*/ 0 h 6282069"/>
              <a:gd name="connsiteX1" fmla="*/ 6923577 w 6923577"/>
              <a:gd name="connsiteY1" fmla="*/ 0 h 6282069"/>
              <a:gd name="connsiteX2" fmla="*/ 6921065 w 6923577"/>
              <a:gd name="connsiteY2" fmla="*/ 6281476 h 6282069"/>
              <a:gd name="connsiteX3" fmla="*/ 0 w 6923577"/>
              <a:gd name="connsiteY3" fmla="*/ 6282069 h 6282069"/>
              <a:gd name="connsiteX4" fmla="*/ 2879534 w 6923577"/>
              <a:gd name="connsiteY4" fmla="*/ 0 h 6282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3577" h="6282069">
                <a:moveTo>
                  <a:pt x="2879534" y="0"/>
                </a:moveTo>
                <a:lnTo>
                  <a:pt x="6923577" y="0"/>
                </a:lnTo>
                <a:cubicBezTo>
                  <a:pt x="6922740" y="2093825"/>
                  <a:pt x="6921902" y="4187651"/>
                  <a:pt x="6921065" y="6281476"/>
                </a:cubicBezTo>
                <a:lnTo>
                  <a:pt x="0" y="6282069"/>
                </a:lnTo>
                <a:lnTo>
                  <a:pt x="2879534" y="0"/>
                </a:lnTo>
                <a:close/>
              </a:path>
            </a:pathLst>
          </a:custGeom>
          <a:blipFill>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AA73226F-6D10-4D7F-9363-BEF4C7F0CBFF}"/>
              </a:ext>
            </a:extLst>
          </p:cNvPr>
          <p:cNvSpPr/>
          <p:nvPr/>
        </p:nvSpPr>
        <p:spPr>
          <a:xfrm>
            <a:off x="4788543" y="2846862"/>
            <a:ext cx="3325098" cy="3325098"/>
          </a:xfrm>
          <a:prstGeom prst="ellips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D07AAC7-D3A3-41BB-B67E-8574187804A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966338" y="3607083"/>
            <a:ext cx="2886373" cy="1263589"/>
          </a:xfrm>
          <a:prstGeom prst="rect">
            <a:avLst/>
          </a:prstGeom>
        </p:spPr>
      </p:pic>
      <p:sp>
        <p:nvSpPr>
          <p:cNvPr id="5" name="Oval 4">
            <a:extLst>
              <a:ext uri="{FF2B5EF4-FFF2-40B4-BE49-F238E27FC236}">
                <a16:creationId xmlns:a16="http://schemas.microsoft.com/office/drawing/2014/main" id="{0454E998-56F2-4189-AA2F-D17B648E7C98}"/>
              </a:ext>
            </a:extLst>
          </p:cNvPr>
          <p:cNvSpPr/>
          <p:nvPr/>
        </p:nvSpPr>
        <p:spPr>
          <a:xfrm>
            <a:off x="527942" y="750710"/>
            <a:ext cx="945292" cy="9452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12A5996-988E-40C8-9672-842A949A993C}"/>
              </a:ext>
            </a:extLst>
          </p:cNvPr>
          <p:cNvSpPr txBox="1">
            <a:spLocks/>
          </p:cNvSpPr>
          <p:nvPr/>
        </p:nvSpPr>
        <p:spPr>
          <a:xfrm>
            <a:off x="699726" y="816673"/>
            <a:ext cx="9864860" cy="2341814"/>
          </a:xfrm>
          <a:prstGeom prst="rect">
            <a:avLst/>
          </a:prstGeom>
          <a:effectLst>
            <a:outerShdw blurRad="127000" dist="50800" dir="2700000" algn="ctr" rotWithShape="0">
              <a:srgbClr val="000000">
                <a:alpha val="30000"/>
              </a:srgbClr>
            </a:outerShdw>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6000" dirty="0">
                <a:solidFill>
                  <a:schemeClr val="tx1"/>
                </a:solidFill>
              </a:rPr>
              <a:t>SH&amp;E Training </a:t>
            </a:r>
            <a:br>
              <a:rPr lang="en-US" sz="6000" dirty="0">
                <a:solidFill>
                  <a:schemeClr val="tx1"/>
                </a:solidFill>
              </a:rPr>
            </a:br>
            <a:r>
              <a:rPr lang="en-US" sz="6000" dirty="0">
                <a:solidFill>
                  <a:schemeClr val="tx1"/>
                </a:solidFill>
              </a:rPr>
              <a:t>Certification</a:t>
            </a:r>
            <a:endParaRPr lang="en-US" sz="6000" dirty="0">
              <a:solidFill>
                <a:schemeClr val="tx1"/>
              </a:solidFill>
              <a:effectLst>
                <a:outerShdw blurRad="38100" dist="38100" dir="2700000" algn="tl">
                  <a:srgbClr val="000000">
                    <a:alpha val="43137"/>
                  </a:srgbClr>
                </a:outerShdw>
              </a:effectLst>
            </a:endParaRPr>
          </a:p>
        </p:txBody>
      </p:sp>
      <p:pic>
        <p:nvPicPr>
          <p:cNvPr id="7" name="Picture 6">
            <a:extLst>
              <a:ext uri="{FF2B5EF4-FFF2-40B4-BE49-F238E27FC236}">
                <a16:creationId xmlns:a16="http://schemas.microsoft.com/office/drawing/2014/main" id="{02074E34-D5C1-46E3-8F32-8DE039A46C07}"/>
              </a:ext>
            </a:extLst>
          </p:cNvPr>
          <p:cNvPicPr>
            <a:picLocks noChangeAspect="1"/>
          </p:cNvPicPr>
          <p:nvPr/>
        </p:nvPicPr>
        <p:blipFill rotWithShape="1">
          <a:blip r:embed="rId5" cstate="email">
            <a:alphaModFix amt="20000"/>
            <a:extLst>
              <a:ext uri="{28A0092B-C50C-407E-A947-70E740481C1C}">
                <a14:useLocalDpi xmlns:a14="http://schemas.microsoft.com/office/drawing/2010/main"/>
              </a:ext>
            </a:extLst>
          </a:blip>
          <a:srcRect/>
          <a:stretch/>
        </p:blipFill>
        <p:spPr>
          <a:xfrm rot="10800000">
            <a:off x="-1" y="4984378"/>
            <a:ext cx="4338941" cy="812800"/>
          </a:xfrm>
          <a:prstGeom prst="rect">
            <a:avLst/>
          </a:prstGeom>
          <a:effectLst/>
        </p:spPr>
      </p:pic>
      <p:sp>
        <p:nvSpPr>
          <p:cNvPr id="8" name="Rectangle 7">
            <a:extLst>
              <a:ext uri="{FF2B5EF4-FFF2-40B4-BE49-F238E27FC236}">
                <a16:creationId xmlns:a16="http://schemas.microsoft.com/office/drawing/2014/main" id="{6D8EB3D2-6C77-462F-B54E-9E88D019A467}"/>
              </a:ext>
            </a:extLst>
          </p:cNvPr>
          <p:cNvSpPr/>
          <p:nvPr/>
        </p:nvSpPr>
        <p:spPr>
          <a:xfrm>
            <a:off x="780135" y="2959211"/>
            <a:ext cx="3706323" cy="1631216"/>
          </a:xfrm>
          <a:prstGeom prst="rect">
            <a:avLst/>
          </a:prstGeom>
        </p:spPr>
        <p:txBody>
          <a:bodyPr wrap="square">
            <a:spAutoFit/>
          </a:bodyPr>
          <a:lstStyle/>
          <a:p>
            <a:r>
              <a:rPr lang="en-US" sz="2000" b="1" dirty="0">
                <a:latin typeface="Arial" panose="020B0604020202020204" pitchFamily="34" charset="0"/>
                <a:cs typeface="Arial" panose="020B0604020202020204" pitchFamily="34" charset="0"/>
              </a:rPr>
              <a:t>BCSP offers an SH&amp;E Trainer certification that provides additional career paths to professional trainers.</a:t>
            </a:r>
          </a:p>
        </p:txBody>
      </p:sp>
      <p:sp>
        <p:nvSpPr>
          <p:cNvPr id="9" name="Text Placeholder 7">
            <a:extLst>
              <a:ext uri="{FF2B5EF4-FFF2-40B4-BE49-F238E27FC236}">
                <a16:creationId xmlns:a16="http://schemas.microsoft.com/office/drawing/2014/main" id="{F616F442-2CDD-4571-B3A0-B614C8B9E4EB}"/>
              </a:ext>
            </a:extLst>
          </p:cNvPr>
          <p:cNvSpPr txBox="1">
            <a:spLocks/>
          </p:cNvSpPr>
          <p:nvPr/>
        </p:nvSpPr>
        <p:spPr>
          <a:xfrm>
            <a:off x="5177622" y="4984378"/>
            <a:ext cx="2641254" cy="657261"/>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90000"/>
              </a:lnSpc>
              <a:buNone/>
            </a:pPr>
            <a:r>
              <a:rPr lang="en-US" sz="2000" b="1" dirty="0">
                <a:latin typeface="Arial Narrow" panose="020B0604020202020204" pitchFamily="34" charset="0"/>
                <a:cs typeface="Arial" panose="020B0604020202020204" pitchFamily="34" charset="0"/>
              </a:rPr>
              <a:t>Certified Instructional Trainer </a:t>
            </a:r>
            <a:endParaRPr lang="en-US" sz="2000" b="1" baseline="30000" dirty="0">
              <a:latin typeface="Arial Narrow" panose="020B0604020202020204" pitchFamily="34" charset="0"/>
              <a:cs typeface="Arial" panose="020B0604020202020204" pitchFamily="34" charset="0"/>
            </a:endParaRPr>
          </a:p>
        </p:txBody>
      </p:sp>
    </p:spTree>
    <p:extLst>
      <p:ext uri="{BB962C8B-B14F-4D97-AF65-F5344CB8AC3E}">
        <p14:creationId xmlns:p14="http://schemas.microsoft.com/office/powerpoint/2010/main" val="742415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outdoor, yellow, player&#10;&#10;Description automatically generated">
            <a:extLst>
              <a:ext uri="{FF2B5EF4-FFF2-40B4-BE49-F238E27FC236}">
                <a16:creationId xmlns:a16="http://schemas.microsoft.com/office/drawing/2014/main" id="{066C4E03-4F39-C542-8AA0-D66590665EE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5548"/>
          <a:stretch/>
        </p:blipFill>
        <p:spPr>
          <a:xfrm flipH="1">
            <a:off x="-287867" y="1642725"/>
            <a:ext cx="12258988" cy="5170824"/>
          </a:xfrm>
          <a:prstGeom prst="rect">
            <a:avLst/>
          </a:prstGeom>
          <a:effectLst>
            <a:softEdge rad="1270000"/>
          </a:effectLst>
        </p:spPr>
      </p:pic>
      <p:pic>
        <p:nvPicPr>
          <p:cNvPr id="3" name="Picture 2">
            <a:extLst>
              <a:ext uri="{FF2B5EF4-FFF2-40B4-BE49-F238E27FC236}">
                <a16:creationId xmlns:a16="http://schemas.microsoft.com/office/drawing/2014/main" id="{783222EA-F0AB-40C6-90C2-817AC8B1785E}"/>
              </a:ext>
            </a:extLst>
          </p:cNvPr>
          <p:cNvPicPr>
            <a:picLocks noChangeAspect="1"/>
          </p:cNvPicPr>
          <p:nvPr/>
        </p:nvPicPr>
        <p:blipFill rotWithShape="1">
          <a:blip r:embed="rId4" cstate="email">
            <a:alphaModFix amt="20000"/>
            <a:extLst>
              <a:ext uri="{28A0092B-C50C-407E-A947-70E740481C1C}">
                <a14:useLocalDpi xmlns:a14="http://schemas.microsoft.com/office/drawing/2010/main"/>
              </a:ext>
            </a:extLst>
          </a:blip>
          <a:srcRect/>
          <a:stretch/>
        </p:blipFill>
        <p:spPr>
          <a:xfrm>
            <a:off x="3769098" y="531330"/>
            <a:ext cx="8422902" cy="812800"/>
          </a:xfrm>
          <a:prstGeom prst="rect">
            <a:avLst/>
          </a:prstGeom>
          <a:effectLst/>
        </p:spPr>
      </p:pic>
      <p:sp>
        <p:nvSpPr>
          <p:cNvPr id="5" name="Oval 4">
            <a:extLst>
              <a:ext uri="{FF2B5EF4-FFF2-40B4-BE49-F238E27FC236}">
                <a16:creationId xmlns:a16="http://schemas.microsoft.com/office/drawing/2014/main" id="{BB9FDEE9-5E72-423E-987C-512504B76B1F}"/>
              </a:ext>
            </a:extLst>
          </p:cNvPr>
          <p:cNvSpPr/>
          <p:nvPr/>
        </p:nvSpPr>
        <p:spPr>
          <a:xfrm>
            <a:off x="527942" y="750710"/>
            <a:ext cx="945292" cy="9452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B5C984FC-37B0-403B-8FB7-1A992809C276}"/>
              </a:ext>
            </a:extLst>
          </p:cNvPr>
          <p:cNvSpPr txBox="1">
            <a:spLocks/>
          </p:cNvSpPr>
          <p:nvPr/>
        </p:nvSpPr>
        <p:spPr>
          <a:xfrm>
            <a:off x="699725" y="816673"/>
            <a:ext cx="8117703" cy="2341814"/>
          </a:xfrm>
          <a:prstGeom prst="rect">
            <a:avLst/>
          </a:prstGeom>
          <a:effectLst>
            <a:outerShdw blurRad="127000" dist="50800" dir="2700000" algn="ctr" rotWithShape="0">
              <a:srgbClr val="000000">
                <a:alpha val="30000"/>
              </a:srgbClr>
            </a:outerShdw>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6000" dirty="0">
                <a:solidFill>
                  <a:schemeClr val="tx1"/>
                </a:solidFill>
              </a:rPr>
              <a:t>Active </a:t>
            </a:r>
            <a:br>
              <a:rPr lang="en-US" sz="6000" dirty="0">
                <a:solidFill>
                  <a:schemeClr val="tx1"/>
                </a:solidFill>
              </a:rPr>
            </a:br>
            <a:r>
              <a:rPr lang="en-US" sz="6000" dirty="0">
                <a:solidFill>
                  <a:schemeClr val="tx1"/>
                </a:solidFill>
              </a:rPr>
              <a:t>Certifications</a:t>
            </a:r>
            <a:endParaRPr lang="en-US" sz="6000" dirty="0">
              <a:solidFill>
                <a:schemeClr val="tx1"/>
              </a:solidFill>
              <a:effectLst>
                <a:outerShdw blurRad="38100" dist="38100" dir="2700000" algn="tl">
                  <a:srgbClr val="000000">
                    <a:alpha val="43137"/>
                  </a:srgbClr>
                </a:outerShdw>
              </a:effectLst>
            </a:endParaRPr>
          </a:p>
        </p:txBody>
      </p:sp>
      <p:graphicFrame>
        <p:nvGraphicFramePr>
          <p:cNvPr id="4" name="Table 3">
            <a:extLst>
              <a:ext uri="{FF2B5EF4-FFF2-40B4-BE49-F238E27FC236}">
                <a16:creationId xmlns:a16="http://schemas.microsoft.com/office/drawing/2014/main" id="{82A9BDDE-7E33-D93A-B043-97CA6C000DF9}"/>
              </a:ext>
            </a:extLst>
          </p:cNvPr>
          <p:cNvGraphicFramePr>
            <a:graphicFrameLocks noGrp="1"/>
          </p:cNvGraphicFramePr>
          <p:nvPr>
            <p:extLst>
              <p:ext uri="{D42A27DB-BD31-4B8C-83A1-F6EECF244321}">
                <p14:modId xmlns:p14="http://schemas.microsoft.com/office/powerpoint/2010/main" val="3952636875"/>
              </p:ext>
            </p:extLst>
          </p:nvPr>
        </p:nvGraphicFramePr>
        <p:xfrm>
          <a:off x="6761808" y="750710"/>
          <a:ext cx="4111240" cy="4996300"/>
        </p:xfrm>
        <a:graphic>
          <a:graphicData uri="http://schemas.openxmlformats.org/drawingml/2006/table">
            <a:tbl>
              <a:tblPr bandRow="1">
                <a:effectLst/>
                <a:tableStyleId>{5C22544A-7EE6-4342-B048-85BDC9FD1C3A}</a:tableStyleId>
              </a:tblPr>
              <a:tblGrid>
                <a:gridCol w="2068926">
                  <a:extLst>
                    <a:ext uri="{9D8B030D-6E8A-4147-A177-3AD203B41FA5}">
                      <a16:colId xmlns:a16="http://schemas.microsoft.com/office/drawing/2014/main" val="20000"/>
                    </a:ext>
                  </a:extLst>
                </a:gridCol>
                <a:gridCol w="2042314">
                  <a:extLst>
                    <a:ext uri="{9D8B030D-6E8A-4147-A177-3AD203B41FA5}">
                      <a16:colId xmlns:a16="http://schemas.microsoft.com/office/drawing/2014/main" val="20001"/>
                    </a:ext>
                  </a:extLst>
                </a:gridCol>
              </a:tblGrid>
              <a:tr h="499630">
                <a:tc>
                  <a:txBody>
                    <a:bodyPr/>
                    <a:lstStyle/>
                    <a:p>
                      <a:r>
                        <a:rPr lang="en-US" sz="2200" b="1" i="0" dirty="0">
                          <a:latin typeface="Arial" panose="020B0604020202020204" pitchFamily="34" charset="0"/>
                          <a:cs typeface="Arial" panose="020B0604020202020204" pitchFamily="34" charset="0"/>
                        </a:rPr>
                        <a:t>CSP</a:t>
                      </a:r>
                    </a:p>
                  </a:txBody>
                  <a:tcPr marL="132557" marR="132557" marT="66278" marB="66278">
                    <a:solidFill>
                      <a:srgbClr val="FFC000"/>
                    </a:solidFill>
                  </a:tcPr>
                </a:tc>
                <a:tc>
                  <a:txBody>
                    <a:bodyPr/>
                    <a:lstStyle/>
                    <a:p>
                      <a:pPr algn="r"/>
                      <a:r>
                        <a:rPr lang="en-US" sz="2200" b="1" i="0" dirty="0">
                          <a:latin typeface="Arial" panose="020B0604020202020204" pitchFamily="34" charset="0"/>
                          <a:cs typeface="Arial" panose="020B0604020202020204" pitchFamily="34" charset="0"/>
                        </a:rPr>
                        <a:t>22,450</a:t>
                      </a:r>
                    </a:p>
                  </a:txBody>
                  <a:tcPr marL="132557" marR="132557" marT="66278" marB="66278">
                    <a:solidFill>
                      <a:srgbClr val="FFC000"/>
                    </a:solidFill>
                  </a:tcPr>
                </a:tc>
                <a:extLst>
                  <a:ext uri="{0D108BD9-81ED-4DB2-BD59-A6C34878D82A}">
                    <a16:rowId xmlns:a16="http://schemas.microsoft.com/office/drawing/2014/main" val="10000"/>
                  </a:ext>
                </a:extLst>
              </a:tr>
              <a:tr h="499630">
                <a:tc>
                  <a:txBody>
                    <a:bodyPr/>
                    <a:lstStyle/>
                    <a:p>
                      <a:r>
                        <a:rPr lang="en-US" sz="2200" b="1" i="0" dirty="0">
                          <a:latin typeface="Arial" panose="020B0604020202020204" pitchFamily="34" charset="0"/>
                          <a:cs typeface="Arial" panose="020B0604020202020204" pitchFamily="34" charset="0"/>
                        </a:rPr>
                        <a:t>SMS</a:t>
                      </a:r>
                    </a:p>
                  </a:txBody>
                  <a:tcPr marL="132557" marR="132557" marT="66278" marB="66278">
                    <a:solidFill>
                      <a:schemeClr val="bg1">
                        <a:lumMod val="75000"/>
                      </a:schemeClr>
                    </a:solidFill>
                  </a:tcPr>
                </a:tc>
                <a:tc>
                  <a:txBody>
                    <a:bodyPr/>
                    <a:lstStyle/>
                    <a:p>
                      <a:pPr algn="r"/>
                      <a:r>
                        <a:rPr lang="en-US" sz="2200" b="1" i="0" dirty="0">
                          <a:latin typeface="Arial" panose="020B0604020202020204" pitchFamily="34" charset="0"/>
                          <a:cs typeface="Arial" panose="020B0604020202020204" pitchFamily="34" charset="0"/>
                        </a:rPr>
                        <a:t>1,550</a:t>
                      </a:r>
                    </a:p>
                  </a:txBody>
                  <a:tcPr marL="132557" marR="132557" marT="66278" marB="66278">
                    <a:solidFill>
                      <a:schemeClr val="bg1">
                        <a:lumMod val="75000"/>
                      </a:schemeClr>
                    </a:solidFill>
                  </a:tcPr>
                </a:tc>
                <a:extLst>
                  <a:ext uri="{0D108BD9-81ED-4DB2-BD59-A6C34878D82A}">
                    <a16:rowId xmlns:a16="http://schemas.microsoft.com/office/drawing/2014/main" val="10001"/>
                  </a:ext>
                </a:extLst>
              </a:tr>
              <a:tr h="499630">
                <a:tc>
                  <a:txBody>
                    <a:bodyPr/>
                    <a:lstStyle/>
                    <a:p>
                      <a:r>
                        <a:rPr lang="en-US" sz="2200" b="1" i="0" dirty="0">
                          <a:latin typeface="Arial" panose="020B0604020202020204" pitchFamily="34" charset="0"/>
                          <a:cs typeface="Arial" panose="020B0604020202020204" pitchFamily="34" charset="0"/>
                        </a:rPr>
                        <a:t>ASP</a:t>
                      </a:r>
                    </a:p>
                  </a:txBody>
                  <a:tcPr marL="132557" marR="132557" marT="66278" marB="66278">
                    <a:solidFill>
                      <a:srgbClr val="FFC000"/>
                    </a:solidFill>
                  </a:tcPr>
                </a:tc>
                <a:tc>
                  <a:txBody>
                    <a:bodyPr/>
                    <a:lstStyle/>
                    <a:p>
                      <a:pPr algn="r"/>
                      <a:r>
                        <a:rPr lang="en-US" sz="2200" b="1" i="0" dirty="0">
                          <a:latin typeface="Arial" panose="020B0604020202020204" pitchFamily="34" charset="0"/>
                          <a:cs typeface="Arial" panose="020B0604020202020204" pitchFamily="34" charset="0"/>
                        </a:rPr>
                        <a:t>6,940</a:t>
                      </a:r>
                    </a:p>
                  </a:txBody>
                  <a:tcPr marL="132557" marR="132557" marT="66278" marB="66278">
                    <a:solidFill>
                      <a:srgbClr val="FFC000"/>
                    </a:solidFill>
                  </a:tcPr>
                </a:tc>
                <a:extLst>
                  <a:ext uri="{0D108BD9-81ED-4DB2-BD59-A6C34878D82A}">
                    <a16:rowId xmlns:a16="http://schemas.microsoft.com/office/drawing/2014/main" val="786845408"/>
                  </a:ext>
                </a:extLst>
              </a:tr>
              <a:tr h="499630">
                <a:tc>
                  <a:txBody>
                    <a:bodyPr/>
                    <a:lstStyle/>
                    <a:p>
                      <a:r>
                        <a:rPr lang="en-US" sz="2200" b="1" i="0" dirty="0">
                          <a:latin typeface="Arial" panose="020B0604020202020204" pitchFamily="34" charset="0"/>
                          <a:cs typeface="Arial" panose="020B0604020202020204" pitchFamily="34" charset="0"/>
                        </a:rPr>
                        <a:t>OHST</a:t>
                      </a:r>
                    </a:p>
                  </a:txBody>
                  <a:tcPr marL="132557" marR="132557" marT="66278" marB="66278">
                    <a:solidFill>
                      <a:schemeClr val="bg1">
                        <a:lumMod val="75000"/>
                      </a:schemeClr>
                    </a:solidFill>
                  </a:tcPr>
                </a:tc>
                <a:tc>
                  <a:txBody>
                    <a:bodyPr/>
                    <a:lstStyle/>
                    <a:p>
                      <a:pPr algn="r"/>
                      <a:r>
                        <a:rPr lang="en-US" sz="2200" b="1" i="0" dirty="0">
                          <a:latin typeface="Arial" panose="020B0604020202020204" pitchFamily="34" charset="0"/>
                          <a:cs typeface="Arial" panose="020B0604020202020204" pitchFamily="34" charset="0"/>
                        </a:rPr>
                        <a:t>1,959</a:t>
                      </a:r>
                    </a:p>
                  </a:txBody>
                  <a:tcPr marL="132557" marR="132557" marT="66278" marB="66278">
                    <a:solidFill>
                      <a:schemeClr val="bg1">
                        <a:lumMod val="75000"/>
                      </a:schemeClr>
                    </a:solidFill>
                  </a:tcPr>
                </a:tc>
                <a:extLst>
                  <a:ext uri="{0D108BD9-81ED-4DB2-BD59-A6C34878D82A}">
                    <a16:rowId xmlns:a16="http://schemas.microsoft.com/office/drawing/2014/main" val="10002"/>
                  </a:ext>
                </a:extLst>
              </a:tr>
              <a:tr h="499630">
                <a:tc>
                  <a:txBody>
                    <a:bodyPr/>
                    <a:lstStyle/>
                    <a:p>
                      <a:r>
                        <a:rPr lang="en-US" sz="2200" b="1" i="0" dirty="0">
                          <a:latin typeface="Arial" panose="020B0604020202020204" pitchFamily="34" charset="0"/>
                          <a:cs typeface="Arial" panose="020B0604020202020204" pitchFamily="34" charset="0"/>
                        </a:rPr>
                        <a:t>CHST</a:t>
                      </a:r>
                    </a:p>
                  </a:txBody>
                  <a:tcPr marL="132557" marR="132557" marT="66278" marB="66278">
                    <a:solidFill>
                      <a:srgbClr val="FFC000"/>
                    </a:solidFill>
                  </a:tcPr>
                </a:tc>
                <a:tc>
                  <a:txBody>
                    <a:bodyPr/>
                    <a:lstStyle/>
                    <a:p>
                      <a:pPr algn="r"/>
                      <a:r>
                        <a:rPr lang="en-US" sz="2200" b="1" i="0" dirty="0">
                          <a:latin typeface="Arial" panose="020B0604020202020204" pitchFamily="34" charset="0"/>
                          <a:cs typeface="Arial" panose="020B0604020202020204" pitchFamily="34" charset="0"/>
                        </a:rPr>
                        <a:t>9,871</a:t>
                      </a:r>
                    </a:p>
                  </a:txBody>
                  <a:tcPr marL="132557" marR="132557" marT="66278" marB="66278">
                    <a:solidFill>
                      <a:srgbClr val="FFC000"/>
                    </a:solidFill>
                  </a:tcPr>
                </a:tc>
                <a:extLst>
                  <a:ext uri="{0D108BD9-81ED-4DB2-BD59-A6C34878D82A}">
                    <a16:rowId xmlns:a16="http://schemas.microsoft.com/office/drawing/2014/main" val="10003"/>
                  </a:ext>
                </a:extLst>
              </a:tr>
              <a:tr h="499630">
                <a:tc>
                  <a:txBody>
                    <a:bodyPr/>
                    <a:lstStyle/>
                    <a:p>
                      <a:r>
                        <a:rPr lang="en-US" sz="2200" b="1" i="0" dirty="0">
                          <a:latin typeface="Arial" panose="020B0604020202020204" pitchFamily="34" charset="0"/>
                          <a:cs typeface="Arial" panose="020B0604020202020204" pitchFamily="34" charset="0"/>
                        </a:rPr>
                        <a:t>STS</a:t>
                      </a:r>
                    </a:p>
                  </a:txBody>
                  <a:tcPr marL="132557" marR="132557" marT="66278" marB="66278">
                    <a:solidFill>
                      <a:schemeClr val="bg1">
                        <a:lumMod val="75000"/>
                      </a:schemeClr>
                    </a:solidFill>
                  </a:tcPr>
                </a:tc>
                <a:tc>
                  <a:txBody>
                    <a:bodyPr/>
                    <a:lstStyle/>
                    <a:p>
                      <a:pPr algn="r"/>
                      <a:r>
                        <a:rPr lang="en-US" sz="2200" b="1" i="0" dirty="0">
                          <a:latin typeface="Arial" panose="020B0604020202020204" pitchFamily="34" charset="0"/>
                          <a:cs typeface="Arial" panose="020B0604020202020204" pitchFamily="34" charset="0"/>
                        </a:rPr>
                        <a:t>2,142</a:t>
                      </a:r>
                    </a:p>
                  </a:txBody>
                  <a:tcPr marL="132557" marR="132557" marT="66278" marB="66278">
                    <a:solidFill>
                      <a:schemeClr val="bg1">
                        <a:lumMod val="75000"/>
                      </a:schemeClr>
                    </a:solidFill>
                  </a:tcPr>
                </a:tc>
                <a:extLst>
                  <a:ext uri="{0D108BD9-81ED-4DB2-BD59-A6C34878D82A}">
                    <a16:rowId xmlns:a16="http://schemas.microsoft.com/office/drawing/2014/main" val="10004"/>
                  </a:ext>
                </a:extLst>
              </a:tr>
              <a:tr h="499630">
                <a:tc>
                  <a:txBody>
                    <a:bodyPr/>
                    <a:lstStyle/>
                    <a:p>
                      <a:r>
                        <a:rPr lang="en-US" sz="2200" b="1" i="0" dirty="0">
                          <a:latin typeface="Arial" panose="020B0604020202020204" pitchFamily="34" charset="0"/>
                          <a:cs typeface="Arial" panose="020B0604020202020204" pitchFamily="34" charset="0"/>
                        </a:rPr>
                        <a:t>STSC</a:t>
                      </a:r>
                    </a:p>
                  </a:txBody>
                  <a:tcPr marL="132557" marR="132557" marT="66278" marB="66278">
                    <a:solidFill>
                      <a:srgbClr val="FFC000"/>
                    </a:solidFill>
                  </a:tcPr>
                </a:tc>
                <a:tc>
                  <a:txBody>
                    <a:bodyPr/>
                    <a:lstStyle/>
                    <a:p>
                      <a:pPr algn="r"/>
                      <a:r>
                        <a:rPr lang="en-US" sz="2200" b="1" i="0" dirty="0">
                          <a:latin typeface="Arial" panose="020B0604020202020204" pitchFamily="34" charset="0"/>
                          <a:cs typeface="Arial" panose="020B0604020202020204" pitchFamily="34" charset="0"/>
                        </a:rPr>
                        <a:t>6,723</a:t>
                      </a:r>
                    </a:p>
                  </a:txBody>
                  <a:tcPr marL="132557" marR="132557" marT="66278" marB="66278">
                    <a:solidFill>
                      <a:srgbClr val="FFC000"/>
                    </a:solidFill>
                  </a:tcPr>
                </a:tc>
                <a:extLst>
                  <a:ext uri="{0D108BD9-81ED-4DB2-BD59-A6C34878D82A}">
                    <a16:rowId xmlns:a16="http://schemas.microsoft.com/office/drawing/2014/main" val="1418412972"/>
                  </a:ext>
                </a:extLst>
              </a:tr>
              <a:tr h="499630">
                <a:tc>
                  <a:txBody>
                    <a:bodyPr/>
                    <a:lstStyle/>
                    <a:p>
                      <a:r>
                        <a:rPr lang="en-US" sz="2200" b="1" i="0" dirty="0">
                          <a:latin typeface="Arial" panose="020B0604020202020204" pitchFamily="34" charset="0"/>
                          <a:cs typeface="Arial" panose="020B0604020202020204" pitchFamily="34" charset="0"/>
                        </a:rPr>
                        <a:t>CIT</a:t>
                      </a:r>
                    </a:p>
                  </a:txBody>
                  <a:tcPr marL="132557" marR="132557" marT="66278" marB="66278">
                    <a:solidFill>
                      <a:schemeClr val="bg1">
                        <a:lumMod val="75000"/>
                      </a:schemeClr>
                    </a:solidFill>
                  </a:tcPr>
                </a:tc>
                <a:tc>
                  <a:txBody>
                    <a:bodyPr/>
                    <a:lstStyle/>
                    <a:p>
                      <a:pPr algn="r"/>
                      <a:r>
                        <a:rPr lang="en-US" sz="2200" b="1" i="0" dirty="0">
                          <a:latin typeface="Arial" panose="020B0604020202020204" pitchFamily="34" charset="0"/>
                          <a:cs typeface="Arial" panose="020B0604020202020204" pitchFamily="34" charset="0"/>
                        </a:rPr>
                        <a:t>1,024</a:t>
                      </a:r>
                    </a:p>
                  </a:txBody>
                  <a:tcPr marL="132557" marR="132557" marT="66278" marB="66278">
                    <a:solidFill>
                      <a:schemeClr val="bg1">
                        <a:lumMod val="75000"/>
                      </a:schemeClr>
                    </a:solidFill>
                  </a:tcPr>
                </a:tc>
                <a:extLst>
                  <a:ext uri="{0D108BD9-81ED-4DB2-BD59-A6C34878D82A}">
                    <a16:rowId xmlns:a16="http://schemas.microsoft.com/office/drawing/2014/main" val="10005"/>
                  </a:ext>
                </a:extLst>
              </a:tr>
              <a:tr h="499630">
                <a:tc>
                  <a:txBody>
                    <a:bodyPr/>
                    <a:lstStyle/>
                    <a:p>
                      <a:r>
                        <a:rPr lang="en-US" sz="2200" b="1" i="0" dirty="0">
                          <a:latin typeface="Arial" panose="020B0604020202020204" pitchFamily="34" charset="0"/>
                          <a:cs typeface="Arial" panose="020B0604020202020204" pitchFamily="34" charset="0"/>
                        </a:rPr>
                        <a:t>GSP</a:t>
                      </a:r>
                    </a:p>
                  </a:txBody>
                  <a:tcPr marL="132557" marR="132557" marT="66278" marB="66278">
                    <a:solidFill>
                      <a:srgbClr val="FFC000"/>
                    </a:solidFill>
                  </a:tcPr>
                </a:tc>
                <a:tc>
                  <a:txBody>
                    <a:bodyPr/>
                    <a:lstStyle/>
                    <a:p>
                      <a:pPr algn="r"/>
                      <a:r>
                        <a:rPr lang="en-US" sz="2200" b="1" i="0" dirty="0">
                          <a:latin typeface="Arial" panose="020B0604020202020204" pitchFamily="34" charset="0"/>
                          <a:cs typeface="Arial" panose="020B0604020202020204" pitchFamily="34" charset="0"/>
                        </a:rPr>
                        <a:t>7,472</a:t>
                      </a:r>
                    </a:p>
                  </a:txBody>
                  <a:tcPr marL="132557" marR="132557" marT="66278" marB="66278">
                    <a:solidFill>
                      <a:srgbClr val="FFC000"/>
                    </a:solidFill>
                  </a:tcPr>
                </a:tc>
                <a:extLst>
                  <a:ext uri="{0D108BD9-81ED-4DB2-BD59-A6C34878D82A}">
                    <a16:rowId xmlns:a16="http://schemas.microsoft.com/office/drawing/2014/main" val="10006"/>
                  </a:ext>
                </a:extLst>
              </a:tr>
              <a:tr h="4996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TSP</a:t>
                      </a:r>
                    </a:p>
                  </a:txBody>
                  <a:tcPr marL="132557" marR="132557" marT="66278" marB="66278">
                    <a:solidFill>
                      <a:schemeClr val="bg1">
                        <a:lumMod val="7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823</a:t>
                      </a:r>
                    </a:p>
                  </a:txBody>
                  <a:tcPr marL="132557" marR="132557" marT="66278" marB="66278">
                    <a:solidFill>
                      <a:schemeClr val="bg1">
                        <a:lumMod val="7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127068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CB33DC-6733-47FF-AA44-5D21C2FA758A}"/>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5261806" y="5124480"/>
            <a:ext cx="6930194" cy="808064"/>
          </a:xfrm>
          <a:prstGeom prst="rect">
            <a:avLst/>
          </a:prstGeom>
          <a:effectLst/>
        </p:spPr>
      </p:pic>
      <p:pic>
        <p:nvPicPr>
          <p:cNvPr id="3" name="Picture 2">
            <a:extLst>
              <a:ext uri="{FF2B5EF4-FFF2-40B4-BE49-F238E27FC236}">
                <a16:creationId xmlns:a16="http://schemas.microsoft.com/office/drawing/2014/main" id="{3486337E-25BD-4019-946B-38F7EF9E096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920065" y="7626"/>
            <a:ext cx="6356515" cy="6356515"/>
          </a:xfrm>
          <a:prstGeom prst="rect">
            <a:avLst/>
          </a:prstGeom>
        </p:spPr>
      </p:pic>
      <p:sp>
        <p:nvSpPr>
          <p:cNvPr id="4" name="Oval 3">
            <a:extLst>
              <a:ext uri="{FF2B5EF4-FFF2-40B4-BE49-F238E27FC236}">
                <a16:creationId xmlns:a16="http://schemas.microsoft.com/office/drawing/2014/main" id="{2B3BE414-CD86-4BF0-BAFD-16672C1612E2}"/>
              </a:ext>
            </a:extLst>
          </p:cNvPr>
          <p:cNvSpPr/>
          <p:nvPr/>
        </p:nvSpPr>
        <p:spPr>
          <a:xfrm>
            <a:off x="511934" y="710845"/>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9E02674A-6C01-48D0-9CE7-B49A0D6BEC8A}"/>
              </a:ext>
            </a:extLst>
          </p:cNvPr>
          <p:cNvSpPr txBox="1">
            <a:spLocks/>
          </p:cNvSpPr>
          <p:nvPr/>
        </p:nvSpPr>
        <p:spPr>
          <a:xfrm>
            <a:off x="639766" y="608162"/>
            <a:ext cx="9580984" cy="1325564"/>
          </a:xfrm>
          <a:prstGeom prst="rect">
            <a:avLst/>
          </a:prstGeom>
          <a:effectLst>
            <a:outerShdw blurRad="127000" dist="50800" dir="2700000" algn="ctr" rotWithShape="0">
              <a:srgbClr val="000000">
                <a:alpha val="30000"/>
              </a:srgb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6000" dirty="0">
                <a:solidFill>
                  <a:schemeClr val="tx1"/>
                </a:solidFill>
              </a:rPr>
              <a:t>Safety Culture</a:t>
            </a:r>
          </a:p>
        </p:txBody>
      </p:sp>
      <p:sp>
        <p:nvSpPr>
          <p:cNvPr id="6" name="Text Placeholder 7">
            <a:extLst>
              <a:ext uri="{FF2B5EF4-FFF2-40B4-BE49-F238E27FC236}">
                <a16:creationId xmlns:a16="http://schemas.microsoft.com/office/drawing/2014/main" id="{73653730-A49F-4E3C-A1EF-61FCC4AE4C5A}"/>
              </a:ext>
            </a:extLst>
          </p:cNvPr>
          <p:cNvSpPr txBox="1">
            <a:spLocks/>
          </p:cNvSpPr>
          <p:nvPr/>
        </p:nvSpPr>
        <p:spPr>
          <a:xfrm>
            <a:off x="719400" y="1983454"/>
            <a:ext cx="4660983" cy="4032228"/>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pPr>
            <a:r>
              <a:rPr lang="en-US" b="0" dirty="0"/>
              <a:t>BCSP fulfills industry and global demand </a:t>
            </a:r>
            <a:br>
              <a:rPr lang="en-US" b="0" dirty="0"/>
            </a:br>
            <a:r>
              <a:rPr lang="en-US" b="0" dirty="0"/>
              <a:t>for validating highly competent safety practitioners with varying amounts of formal education and significant amounts of experience.</a:t>
            </a:r>
            <a:br>
              <a:rPr lang="en-US" b="0" dirty="0"/>
            </a:br>
            <a:endParaRPr lang="en-US" b="0" dirty="0"/>
          </a:p>
          <a:p>
            <a:pPr>
              <a:spcBef>
                <a:spcPts val="600"/>
              </a:spcBef>
            </a:pPr>
            <a:r>
              <a:rPr lang="en-US" b="0" dirty="0"/>
              <a:t>BCSP certifications create a unified safety culture by setting baseline competencies of safety knowledge and skills throughout the organization.</a:t>
            </a:r>
            <a:br>
              <a:rPr lang="en-US" b="0" dirty="0"/>
            </a:br>
            <a:endParaRPr lang="en-US" b="0" dirty="0"/>
          </a:p>
          <a:p>
            <a:pPr>
              <a:spcBef>
                <a:spcPts val="600"/>
              </a:spcBef>
            </a:pPr>
            <a:r>
              <a:rPr lang="en-US" b="0" dirty="0"/>
              <a:t>The best safety cultures require safety competency across the organization and also value safety leadership at all levels.</a:t>
            </a:r>
            <a:endParaRPr lang="en-US" b="0" baseline="30000" dirty="0"/>
          </a:p>
        </p:txBody>
      </p:sp>
    </p:spTree>
    <p:extLst>
      <p:ext uri="{BB962C8B-B14F-4D97-AF65-F5344CB8AC3E}">
        <p14:creationId xmlns:p14="http://schemas.microsoft.com/office/powerpoint/2010/main" val="2882679377"/>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10833</TotalTime>
  <Words>4557</Words>
  <Application>Microsoft Office PowerPoint</Application>
  <PresentationFormat>Widescreen</PresentationFormat>
  <Paragraphs>444</Paragraphs>
  <Slides>32</Slides>
  <Notes>30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-apple-system</vt:lpstr>
      <vt:lpstr>Arial</vt:lpstr>
      <vt:lpstr>Arial Black</vt:lpstr>
      <vt:lpstr>Arial Narrow</vt:lpstr>
      <vt:lpstr>Calibri</vt:lpstr>
      <vt:lpstr>Calibri Light</vt:lpstr>
      <vt:lpstr>Museo Sans 700</vt:lpstr>
      <vt:lpstr>Wingdings</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Toni Richardson</dc:creator>
  <cp:lastModifiedBy>Becca Mims</cp:lastModifiedBy>
  <cp:revision>514</cp:revision>
  <dcterms:created xsi:type="dcterms:W3CDTF">2017-11-01T12:09:12Z</dcterms:created>
  <dcterms:modified xsi:type="dcterms:W3CDTF">2023-04-27T18:59:37Z</dcterms:modified>
</cp:coreProperties>
</file>